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9" r:id="rId2"/>
    <p:sldId id="258" r:id="rId3"/>
    <p:sldId id="366" r:id="rId4"/>
    <p:sldId id="367" r:id="rId5"/>
    <p:sldId id="368" r:id="rId6"/>
    <p:sldId id="369" r:id="rId7"/>
    <p:sldId id="370" r:id="rId8"/>
    <p:sldId id="372" r:id="rId9"/>
    <p:sldId id="365" r:id="rId10"/>
    <p:sldId id="371" r:id="rId11"/>
    <p:sldId id="373" r:id="rId12"/>
    <p:sldId id="375" r:id="rId13"/>
    <p:sldId id="376" r:id="rId14"/>
    <p:sldId id="377" r:id="rId15"/>
    <p:sldId id="378" r:id="rId16"/>
    <p:sldId id="379" r:id="rId17"/>
    <p:sldId id="380" r:id="rId18"/>
    <p:sldId id="381" r:id="rId19"/>
    <p:sldId id="374" r:id="rId20"/>
    <p:sldId id="382" r:id="rId21"/>
    <p:sldId id="383" r:id="rId22"/>
    <p:sldId id="384" r:id="rId23"/>
    <p:sldId id="386" r:id="rId24"/>
    <p:sldId id="387" r:id="rId25"/>
    <p:sldId id="388" r:id="rId26"/>
    <p:sldId id="389" r:id="rId27"/>
    <p:sldId id="403" r:id="rId28"/>
    <p:sldId id="390" r:id="rId29"/>
    <p:sldId id="392" r:id="rId30"/>
    <p:sldId id="391" r:id="rId31"/>
    <p:sldId id="393" r:id="rId32"/>
    <p:sldId id="394" r:id="rId33"/>
    <p:sldId id="396" r:id="rId34"/>
    <p:sldId id="395" r:id="rId35"/>
    <p:sldId id="397" r:id="rId36"/>
    <p:sldId id="398" r:id="rId37"/>
    <p:sldId id="399" r:id="rId38"/>
    <p:sldId id="400" r:id="rId39"/>
    <p:sldId id="385" r:id="rId40"/>
    <p:sldId id="336" r:id="rId41"/>
    <p:sldId id="337" r:id="rId42"/>
    <p:sldId id="335" r:id="rId43"/>
    <p:sldId id="338" r:id="rId44"/>
    <p:sldId id="355" r:id="rId45"/>
    <p:sldId id="342" r:id="rId46"/>
    <p:sldId id="356" r:id="rId47"/>
    <p:sldId id="357" r:id="rId48"/>
    <p:sldId id="358" r:id="rId49"/>
    <p:sldId id="359" r:id="rId50"/>
    <p:sldId id="350" r:id="rId51"/>
    <p:sldId id="343" r:id="rId52"/>
    <p:sldId id="360" r:id="rId53"/>
    <p:sldId id="351" r:id="rId54"/>
    <p:sldId id="344" r:id="rId55"/>
    <p:sldId id="361" r:id="rId56"/>
    <p:sldId id="401" r:id="rId57"/>
    <p:sldId id="402" r:id="rId58"/>
    <p:sldId id="364" r:id="rId59"/>
    <p:sldId id="316" r:id="rId60"/>
  </p:sldIdLst>
  <p:sldSz cx="9144000" cy="6858000" type="screen4x3"/>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8984"/>
    <a:srgbClr val="D0DFB1"/>
    <a:srgbClr val="F4C6C5"/>
    <a:srgbClr val="EBBE68"/>
    <a:srgbClr val="E86218"/>
    <a:srgbClr val="D2C0AC"/>
    <a:srgbClr val="0C6991"/>
    <a:srgbClr val="1888B8"/>
    <a:srgbClr val="056188"/>
    <a:srgbClr val="0535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94" autoAdjust="0"/>
    <p:restoredTop sz="57208" autoAdjust="0"/>
  </p:normalViewPr>
  <p:slideViewPr>
    <p:cSldViewPr>
      <p:cViewPr>
        <p:scale>
          <a:sx n="52" d="100"/>
          <a:sy n="52" d="100"/>
        </p:scale>
        <p:origin x="2202" y="-18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155" d="100"/>
          <a:sy n="155" d="100"/>
        </p:scale>
        <p:origin x="138" y="7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5614"/>
          </a:xfrm>
          <a:prstGeom prst="rect">
            <a:avLst/>
          </a:prstGeom>
        </p:spPr>
        <p:txBody>
          <a:bodyPr vert="horz" lIns="93360" tIns="46680" rIns="93360" bIns="46680" rtlCol="0"/>
          <a:lstStyle>
            <a:lvl1pPr algn="l">
              <a:defRPr sz="1200"/>
            </a:lvl1pPr>
          </a:lstStyle>
          <a:p>
            <a:endParaRPr lang="en-US" dirty="0"/>
          </a:p>
        </p:txBody>
      </p:sp>
      <p:sp>
        <p:nvSpPr>
          <p:cNvPr id="3" name="Date Placeholder 2"/>
          <p:cNvSpPr>
            <a:spLocks noGrp="1"/>
          </p:cNvSpPr>
          <p:nvPr>
            <p:ph type="dt" idx="1"/>
          </p:nvPr>
        </p:nvSpPr>
        <p:spPr>
          <a:xfrm>
            <a:off x="3979930" y="0"/>
            <a:ext cx="3044719" cy="465614"/>
          </a:xfrm>
          <a:prstGeom prst="rect">
            <a:avLst/>
          </a:prstGeom>
        </p:spPr>
        <p:txBody>
          <a:bodyPr vert="horz" lIns="93360" tIns="46680" rIns="93360" bIns="46680" rtlCol="0"/>
          <a:lstStyle>
            <a:lvl1pPr algn="r">
              <a:defRPr sz="1200"/>
            </a:lvl1pPr>
          </a:lstStyle>
          <a:p>
            <a:fld id="{AE24390E-CFEA-43D7-B728-FE985C7330D8}" type="datetimeFigureOut">
              <a:rPr lang="en-US" smtClean="0"/>
              <a:t>10/30/2018</a:t>
            </a:fld>
            <a:endParaRPr lang="en-US" dirty="0"/>
          </a:p>
        </p:txBody>
      </p:sp>
      <p:sp>
        <p:nvSpPr>
          <p:cNvPr id="4" name="Slide Image Placeholder 3"/>
          <p:cNvSpPr>
            <a:spLocks noGrp="1" noRot="1" noChangeAspect="1"/>
          </p:cNvSpPr>
          <p:nvPr>
            <p:ph type="sldImg" idx="2"/>
          </p:nvPr>
        </p:nvSpPr>
        <p:spPr>
          <a:xfrm>
            <a:off x="1184275" y="698500"/>
            <a:ext cx="4657725" cy="3492500"/>
          </a:xfrm>
          <a:prstGeom prst="rect">
            <a:avLst/>
          </a:prstGeom>
          <a:noFill/>
          <a:ln w="12700">
            <a:solidFill>
              <a:prstClr val="black"/>
            </a:solidFill>
          </a:ln>
        </p:spPr>
        <p:txBody>
          <a:bodyPr vert="horz" lIns="93360" tIns="46680" rIns="93360" bIns="46680" rtlCol="0" anchor="ctr"/>
          <a:lstStyle/>
          <a:p>
            <a:endParaRPr lang="en-US" dirty="0"/>
          </a:p>
        </p:txBody>
      </p:sp>
      <p:sp>
        <p:nvSpPr>
          <p:cNvPr id="5" name="Notes Placeholder 4"/>
          <p:cNvSpPr>
            <a:spLocks noGrp="1"/>
          </p:cNvSpPr>
          <p:nvPr>
            <p:ph type="body" sz="quarter" idx="3"/>
          </p:nvPr>
        </p:nvSpPr>
        <p:spPr>
          <a:xfrm>
            <a:off x="702628" y="4423331"/>
            <a:ext cx="5621020" cy="4190524"/>
          </a:xfrm>
          <a:prstGeom prst="rect">
            <a:avLst/>
          </a:prstGeom>
        </p:spPr>
        <p:txBody>
          <a:bodyPr vert="horz" lIns="93360" tIns="46680" rIns="93360" bIns="466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5"/>
            <a:ext cx="3044719" cy="465614"/>
          </a:xfrm>
          <a:prstGeom prst="rect">
            <a:avLst/>
          </a:prstGeom>
        </p:spPr>
        <p:txBody>
          <a:bodyPr vert="horz" lIns="93360" tIns="46680" rIns="93360" bIns="4668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930" y="8845045"/>
            <a:ext cx="3044719" cy="465614"/>
          </a:xfrm>
          <a:prstGeom prst="rect">
            <a:avLst/>
          </a:prstGeom>
        </p:spPr>
        <p:txBody>
          <a:bodyPr vert="horz" lIns="93360" tIns="46680" rIns="93360" bIns="46680" rtlCol="0" anchor="b"/>
          <a:lstStyle>
            <a:lvl1pPr algn="r">
              <a:defRPr sz="1200"/>
            </a:lvl1pPr>
          </a:lstStyle>
          <a:p>
            <a:fld id="{175A6592-8C83-4499-BAA3-3293923D9871}" type="slidenum">
              <a:rPr lang="en-US" smtClean="0"/>
              <a:t>‹#›</a:t>
            </a:fld>
            <a:endParaRPr lang="en-US" dirty="0"/>
          </a:p>
        </p:txBody>
      </p:sp>
    </p:spTree>
    <p:extLst>
      <p:ext uri="{BB962C8B-B14F-4D97-AF65-F5344CB8AC3E}">
        <p14:creationId xmlns:p14="http://schemas.microsoft.com/office/powerpoint/2010/main" val="3431748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rcrainfoprepro.epa.gov/rcrainfo/action/secured/logi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todays presentation titled </a:t>
            </a:r>
            <a:r>
              <a:rPr lang="en-US" dirty="0" err="1"/>
              <a:t>Hazwate</a:t>
            </a:r>
            <a:r>
              <a:rPr lang="en-US" dirty="0"/>
              <a:t> Has Gone Electronic.</a:t>
            </a:r>
            <a:r>
              <a:rPr lang="en-US" baseline="0" dirty="0"/>
              <a:t>  </a:t>
            </a:r>
          </a:p>
          <a:p>
            <a:r>
              <a:rPr lang="en-US" baseline="0" dirty="0"/>
              <a:t>It will review several of the new hazardous waste applications that can be accessed on-line.</a:t>
            </a:r>
            <a:endParaRPr lang="en-US" dirty="0"/>
          </a:p>
          <a:p>
            <a:r>
              <a:rPr lang="en-US" dirty="0"/>
              <a:t>I am David Janke and I will be guiding you through the presentation this morning.</a:t>
            </a:r>
          </a:p>
          <a:p>
            <a:r>
              <a:rPr lang="en-US" dirty="0"/>
              <a:t>I am an Environmental Scientist III at the Arizona Department of Environmental Quality and for about three years, I have been the point person for all the new software being implemented by ADEQ and the EPA involving the hazardous waste industry.</a:t>
            </a:r>
          </a:p>
          <a:p>
            <a:r>
              <a:rPr lang="en-US" dirty="0"/>
              <a:t>Therefore, I may be the best choice to conduct this webinar…perhaps not.  You will get to decide.</a:t>
            </a:r>
          </a:p>
          <a:p>
            <a:endParaRPr lang="en-US" dirty="0"/>
          </a:p>
          <a:p>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1</a:t>
            </a:fld>
            <a:endParaRPr lang="en-US" dirty="0"/>
          </a:p>
        </p:txBody>
      </p:sp>
    </p:spTree>
    <p:extLst>
      <p:ext uri="{BB962C8B-B14F-4D97-AF65-F5344CB8AC3E}">
        <p14:creationId xmlns:p14="http://schemas.microsoft.com/office/powerpoint/2010/main" val="3852673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are registered you can navigate</a:t>
            </a:r>
            <a:r>
              <a:rPr lang="en-US" baseline="0" dirty="0"/>
              <a:t> to your dashboard, known as </a:t>
            </a:r>
            <a:r>
              <a:rPr lang="en-US" baseline="0" dirty="0" err="1"/>
              <a:t>myStuff</a:t>
            </a:r>
            <a:r>
              <a:rPr lang="en-US" baseline="0" dirty="0"/>
              <a:t>.</a:t>
            </a:r>
          </a:p>
          <a:p>
            <a:r>
              <a:rPr lang="en-US" baseline="0" dirty="0"/>
              <a:t>Here you can see all the places that can be managed by the user.</a:t>
            </a:r>
          </a:p>
          <a:p>
            <a:r>
              <a:rPr lang="en-US" baseline="0" dirty="0"/>
              <a:t>You can also choose to see all the companies for which the user can manage sites.</a:t>
            </a:r>
          </a:p>
          <a:p>
            <a:endParaRPr lang="en-US" baseline="0" dirty="0"/>
          </a:p>
          <a:p>
            <a:r>
              <a:rPr lang="en-US" baseline="0" dirty="0"/>
              <a:t>I though I would show you a little of how to apply for a new EPA ID number, so the first step is to click on my applications.</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10</a:t>
            </a:fld>
            <a:endParaRPr lang="en-US" dirty="0"/>
          </a:p>
        </p:txBody>
      </p:sp>
    </p:spTree>
    <p:extLst>
      <p:ext uri="{BB962C8B-B14F-4D97-AF65-F5344CB8AC3E}">
        <p14:creationId xmlns:p14="http://schemas.microsoft.com/office/powerpoint/2010/main" val="1685103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take you to the a</a:t>
            </a:r>
            <a:r>
              <a:rPr lang="en-US" baseline="0" dirty="0"/>
              <a:t> page showing every permit </a:t>
            </a:r>
            <a:r>
              <a:rPr lang="en-US" baseline="0" dirty="0" err="1"/>
              <a:t>etc</a:t>
            </a:r>
            <a:r>
              <a:rPr lang="en-US" baseline="0" dirty="0"/>
              <a:t> applied for.</a:t>
            </a:r>
          </a:p>
          <a:p>
            <a:endParaRPr lang="en-US" baseline="0" dirty="0"/>
          </a:p>
          <a:p>
            <a:r>
              <a:rPr lang="en-US" baseline="0" dirty="0"/>
              <a:t>But we want to get a new EPA ID number, so </a:t>
            </a:r>
            <a:r>
              <a:rPr lang="en-US" baseline="0" dirty="0" err="1"/>
              <a:t>clidk</a:t>
            </a:r>
            <a:r>
              <a:rPr lang="en-US" baseline="0" dirty="0"/>
              <a:t> on the Get New button.</a:t>
            </a:r>
          </a:p>
          <a:p>
            <a:endParaRPr lang="en-US" baseline="0" dirty="0"/>
          </a:p>
        </p:txBody>
      </p:sp>
      <p:sp>
        <p:nvSpPr>
          <p:cNvPr id="4" name="Slide Number Placeholder 3"/>
          <p:cNvSpPr>
            <a:spLocks noGrp="1"/>
          </p:cNvSpPr>
          <p:nvPr>
            <p:ph type="sldNum" sz="quarter" idx="10"/>
          </p:nvPr>
        </p:nvSpPr>
        <p:spPr/>
        <p:txBody>
          <a:bodyPr/>
          <a:lstStyle/>
          <a:p>
            <a:fld id="{175A6592-8C83-4499-BAA3-3293923D9871}" type="slidenum">
              <a:rPr lang="en-US" smtClean="0"/>
              <a:t>11</a:t>
            </a:fld>
            <a:endParaRPr lang="en-US" dirty="0"/>
          </a:p>
        </p:txBody>
      </p:sp>
    </p:spTree>
    <p:extLst>
      <p:ext uri="{BB962C8B-B14F-4D97-AF65-F5344CB8AC3E}">
        <p14:creationId xmlns:p14="http://schemas.microsoft.com/office/powerpoint/2010/main" val="1239364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takes you to a</a:t>
            </a:r>
            <a:r>
              <a:rPr lang="en-US" baseline="0" dirty="0"/>
              <a:t> page that shows all the permits and registrations currently available on-line.</a:t>
            </a:r>
          </a:p>
          <a:p>
            <a:endParaRPr lang="en-US" baseline="0" dirty="0"/>
          </a:p>
          <a:p>
            <a:r>
              <a:rPr lang="en-US" baseline="0" dirty="0"/>
              <a:t>If you click on EPA ID (RCRA) it will reveal two type of EPA ID numbers, Permanent and Short term.</a:t>
            </a:r>
          </a:p>
          <a:p>
            <a:r>
              <a:rPr lang="en-US" baseline="0" dirty="0"/>
              <a:t>Most should click on permanent as short term is for one-time events, and if you have episodic events that occur occasionally, you should get a permanent number at a low generation status and take advantage of the episodic option when the events are about to occur.  Its cheaper that way.</a:t>
            </a:r>
          </a:p>
          <a:p>
            <a:endParaRPr lang="en-US" baseline="0" dirty="0"/>
          </a:p>
          <a:p>
            <a:r>
              <a:rPr lang="en-US" baseline="0" dirty="0"/>
              <a:t>Click EPA ID  and then Permanent.  Move to the next page by clicking continue.</a:t>
            </a:r>
          </a:p>
          <a:p>
            <a:endParaRPr lang="en-US" baseline="0" dirty="0"/>
          </a:p>
          <a:p>
            <a:r>
              <a:rPr lang="en-US" baseline="0" dirty="0"/>
              <a:t>At anytime, you can click on back and the app will take you back to the previous logical step.</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12</a:t>
            </a:fld>
            <a:endParaRPr lang="en-US" dirty="0"/>
          </a:p>
        </p:txBody>
      </p:sp>
    </p:spTree>
    <p:extLst>
      <p:ext uri="{BB962C8B-B14F-4D97-AF65-F5344CB8AC3E}">
        <p14:creationId xmlns:p14="http://schemas.microsoft.com/office/powerpoint/2010/main" val="3992342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new screen</a:t>
            </a:r>
            <a:r>
              <a:rPr lang="en-US" baseline="0" dirty="0"/>
              <a:t> appears showing all the organizations that you are managing.</a:t>
            </a:r>
          </a:p>
          <a:p>
            <a:endParaRPr lang="en-US" baseline="0" dirty="0"/>
          </a:p>
          <a:p>
            <a:r>
              <a:rPr lang="en-US" baseline="0" dirty="0"/>
              <a:t>Choose one by clicking on it and then click on start application.</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13</a:t>
            </a:fld>
            <a:endParaRPr lang="en-US" dirty="0"/>
          </a:p>
        </p:txBody>
      </p:sp>
    </p:spTree>
    <p:extLst>
      <p:ext uri="{BB962C8B-B14F-4D97-AF65-F5344CB8AC3E}">
        <p14:creationId xmlns:p14="http://schemas.microsoft.com/office/powerpoint/2010/main" val="1554548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into it.  Check the type</a:t>
            </a:r>
            <a:r>
              <a:rPr lang="en-US" baseline="0" dirty="0"/>
              <a:t> of hazardous waste activity that will be occurring on the site.</a:t>
            </a:r>
          </a:p>
          <a:p>
            <a:endParaRPr lang="en-US" baseline="0" dirty="0"/>
          </a:p>
          <a:p>
            <a:r>
              <a:rPr lang="en-US" baseline="0" dirty="0"/>
              <a:t>You need to answer yes or no to each question, otherwise a pop-up will appear telling you that you have not answered everything.</a:t>
            </a:r>
          </a:p>
          <a:p>
            <a:endParaRPr lang="en-US" baseline="0" dirty="0"/>
          </a:p>
          <a:p>
            <a:r>
              <a:rPr lang="en-US" baseline="0" dirty="0"/>
              <a:t>I have selected only a generator of hazardous waste.  </a:t>
            </a:r>
          </a:p>
          <a:p>
            <a:endParaRPr lang="en-US" baseline="0" dirty="0"/>
          </a:p>
          <a:p>
            <a:r>
              <a:rPr lang="en-US" baseline="0" dirty="0"/>
              <a:t>Once you click on save page and continue, you will move on to the next screen and everything you have completed up to this time will be saved and appear on your dashboard.  The app only gives you 20 minutes to complete the transaction, but don’t panic if it closes on you as it is saving as you go.</a:t>
            </a:r>
          </a:p>
          <a:p>
            <a:endParaRPr lang="en-US" baseline="0" dirty="0"/>
          </a:p>
          <a:p>
            <a:r>
              <a:rPr lang="en-US" baseline="0" dirty="0"/>
              <a:t>If you want to stop the process to dig up information that you might need,, you can click Save Application and Exit.  You can come back to the process later.</a:t>
            </a:r>
          </a:p>
          <a:p>
            <a:endParaRPr lang="en-US" baseline="0" dirty="0"/>
          </a:p>
          <a:p>
            <a:r>
              <a:rPr lang="en-US" baseline="0" dirty="0"/>
              <a:t>When you click save page and continue a pop-up appears stating the type of handler you are applying to be, so that you can verify that it is correct.</a:t>
            </a:r>
          </a:p>
          <a:p>
            <a:endParaRPr lang="en-US" baseline="0" dirty="0"/>
          </a:p>
          <a:p>
            <a:r>
              <a:rPr lang="en-US" baseline="0" dirty="0"/>
              <a:t>Click on continue.</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14</a:t>
            </a:fld>
            <a:endParaRPr lang="en-US" dirty="0"/>
          </a:p>
        </p:txBody>
      </p:sp>
    </p:spTree>
    <p:extLst>
      <p:ext uri="{BB962C8B-B14F-4D97-AF65-F5344CB8AC3E}">
        <p14:creationId xmlns:p14="http://schemas.microsoft.com/office/powerpoint/2010/main" val="1568528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the app shows you a page that alerts</a:t>
            </a:r>
            <a:r>
              <a:rPr lang="en-US" baseline="0" dirty="0"/>
              <a:t> you to what information you should have at your disposal to complete the application process.  It also, warns you that if you spend more that 20 minutes on a screen, it will log you out.</a:t>
            </a:r>
          </a:p>
          <a:p>
            <a:endParaRPr lang="en-US" baseline="0" dirty="0"/>
          </a:p>
          <a:p>
            <a:r>
              <a:rPr lang="en-US" baseline="0" dirty="0"/>
              <a:t>Click save and continue.</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15</a:t>
            </a:fld>
            <a:endParaRPr lang="en-US" dirty="0"/>
          </a:p>
        </p:txBody>
      </p:sp>
    </p:spTree>
    <p:extLst>
      <p:ext uri="{BB962C8B-B14F-4D97-AF65-F5344CB8AC3E}">
        <p14:creationId xmlns:p14="http://schemas.microsoft.com/office/powerpoint/2010/main" val="1818138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already have sites on your dashboard the app will display them to you and ask if you are applying for a EPA ID number for any of the present</a:t>
            </a:r>
            <a:r>
              <a:rPr lang="en-US" baseline="0" dirty="0"/>
              <a:t> sites.  </a:t>
            </a:r>
          </a:p>
          <a:p>
            <a:r>
              <a:rPr lang="en-US" baseline="0" dirty="0"/>
              <a:t>If so, select it and click continue.</a:t>
            </a:r>
          </a:p>
          <a:p>
            <a:endParaRPr lang="en-US" baseline="0" dirty="0"/>
          </a:p>
          <a:p>
            <a:r>
              <a:rPr lang="en-US" baseline="0" dirty="0"/>
              <a:t>We are added a new site, so click on I need to add a place that is not listed above, and click continue.</a:t>
            </a:r>
          </a:p>
        </p:txBody>
      </p:sp>
      <p:sp>
        <p:nvSpPr>
          <p:cNvPr id="4" name="Slide Number Placeholder 3"/>
          <p:cNvSpPr>
            <a:spLocks noGrp="1"/>
          </p:cNvSpPr>
          <p:nvPr>
            <p:ph type="sldNum" sz="quarter" idx="10"/>
          </p:nvPr>
        </p:nvSpPr>
        <p:spPr/>
        <p:txBody>
          <a:bodyPr/>
          <a:lstStyle/>
          <a:p>
            <a:fld id="{175A6592-8C83-4499-BAA3-3293923D9871}" type="slidenum">
              <a:rPr lang="en-US" smtClean="0"/>
              <a:t>16</a:t>
            </a:fld>
            <a:endParaRPr lang="en-US" dirty="0"/>
          </a:p>
        </p:txBody>
      </p:sp>
    </p:spTree>
    <p:extLst>
      <p:ext uri="{BB962C8B-B14F-4D97-AF65-F5344CB8AC3E}">
        <p14:creationId xmlns:p14="http://schemas.microsoft.com/office/powerpoint/2010/main" val="3664760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now on one</a:t>
            </a:r>
            <a:r>
              <a:rPr lang="en-US" baseline="0" dirty="0"/>
              <a:t> of the more important screens to see.</a:t>
            </a:r>
          </a:p>
          <a:p>
            <a:endParaRPr lang="en-US" baseline="0" dirty="0"/>
          </a:p>
          <a:p>
            <a:r>
              <a:rPr lang="en-US" baseline="0" dirty="0"/>
              <a:t>Here you create the “place” or location of where your site is.</a:t>
            </a:r>
          </a:p>
          <a:p>
            <a:endParaRPr lang="en-US" baseline="0" dirty="0"/>
          </a:p>
          <a:p>
            <a:r>
              <a:rPr lang="en-US" baseline="0" dirty="0"/>
              <a:t>Enter the name of the site and the address.</a:t>
            </a:r>
          </a:p>
          <a:p>
            <a:endParaRPr lang="en-US" baseline="0" dirty="0"/>
          </a:p>
          <a:p>
            <a:r>
              <a:rPr lang="en-US" baseline="0" dirty="0"/>
              <a:t>You can also choose to locate the site by using a map.  In this case, we will use the address option.</a:t>
            </a:r>
          </a:p>
          <a:p>
            <a:endParaRPr lang="en-US" baseline="0" dirty="0"/>
          </a:p>
          <a:p>
            <a:r>
              <a:rPr lang="en-US" baseline="0" dirty="0"/>
              <a:t>When you click continue, a pop-up appears that matches the address you entered with an address determined by Clean Address, which makes sure that the address exists and it is in the correct format.</a:t>
            </a:r>
          </a:p>
          <a:p>
            <a:endParaRPr lang="en-US" baseline="0" dirty="0"/>
          </a:p>
          <a:p>
            <a:r>
              <a:rPr lang="en-US" baseline="0" dirty="0"/>
              <a:t>Click the verification button and continue.</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17</a:t>
            </a:fld>
            <a:endParaRPr lang="en-US" dirty="0"/>
          </a:p>
        </p:txBody>
      </p:sp>
    </p:spTree>
    <p:extLst>
      <p:ext uri="{BB962C8B-B14F-4D97-AF65-F5344CB8AC3E}">
        <p14:creationId xmlns:p14="http://schemas.microsoft.com/office/powerpoint/2010/main" val="1643922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myDEQ</a:t>
            </a:r>
            <a:r>
              <a:rPr lang="en-US" baseline="0" dirty="0"/>
              <a:t> will map your site, so you can make sure it is where you intend it to be.  </a:t>
            </a:r>
          </a:p>
          <a:p>
            <a:endParaRPr lang="en-US" baseline="0" dirty="0"/>
          </a:p>
          <a:p>
            <a:r>
              <a:rPr lang="en-US" baseline="0" dirty="0"/>
              <a:t>It will also give you the latitude and longitude along with the Township and range.</a:t>
            </a:r>
          </a:p>
          <a:p>
            <a:endParaRPr lang="en-US" baseline="0" dirty="0"/>
          </a:p>
          <a:p>
            <a:r>
              <a:rPr lang="en-US" baseline="0" dirty="0"/>
              <a:t>You can agree or discard the site chosen.</a:t>
            </a:r>
          </a:p>
          <a:p>
            <a:endParaRPr lang="en-US" baseline="0" dirty="0"/>
          </a:p>
          <a:p>
            <a:r>
              <a:rPr lang="en-US" baseline="0" dirty="0"/>
              <a:t>If your site has one than one parcel, you can add parcels on this page.</a:t>
            </a:r>
          </a:p>
          <a:p>
            <a:endParaRPr lang="en-US" baseline="0" dirty="0"/>
          </a:p>
          <a:p>
            <a:r>
              <a:rPr lang="en-US" baseline="0" dirty="0"/>
              <a:t>And if you chose to use the map first without using an address and the site was in a rural area without an address, you can add driving directions to substitute for it.  </a:t>
            </a:r>
          </a:p>
          <a:p>
            <a:endParaRPr lang="en-US" baseline="0" dirty="0"/>
          </a:p>
          <a:p>
            <a:r>
              <a:rPr lang="en-US" baseline="0" dirty="0"/>
              <a:t>Click on Yes this is the correct location and continue.</a:t>
            </a:r>
          </a:p>
          <a:p>
            <a:endParaRPr lang="en-US" baseline="0" dirty="0"/>
          </a:p>
          <a:p>
            <a:r>
              <a:rPr lang="en-US" baseline="0" dirty="0"/>
              <a:t>A pop-up appears stating that ADEQ will be verifying all new places and if it cannot verify it, the application will be terminated.</a:t>
            </a:r>
          </a:p>
          <a:p>
            <a:endParaRPr lang="en-US" baseline="0" dirty="0"/>
          </a:p>
          <a:p>
            <a:r>
              <a:rPr lang="en-US" baseline="0" dirty="0"/>
              <a:t>Click I agree.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18</a:t>
            </a:fld>
            <a:endParaRPr lang="en-US" dirty="0"/>
          </a:p>
        </p:txBody>
      </p:sp>
    </p:spTree>
    <p:extLst>
      <p:ext uri="{BB962C8B-B14F-4D97-AF65-F5344CB8AC3E}">
        <p14:creationId xmlns:p14="http://schemas.microsoft.com/office/powerpoint/2010/main" val="2394797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the type of place and click</a:t>
            </a:r>
            <a:r>
              <a:rPr lang="en-US" baseline="0" dirty="0"/>
              <a:t> the save and continue button.</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19</a:t>
            </a:fld>
            <a:endParaRPr lang="en-US" dirty="0"/>
          </a:p>
        </p:txBody>
      </p:sp>
    </p:spTree>
    <p:extLst>
      <p:ext uri="{BB962C8B-B14F-4D97-AF65-F5344CB8AC3E}">
        <p14:creationId xmlns:p14="http://schemas.microsoft.com/office/powerpoint/2010/main" val="2875333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628" y="4423331"/>
            <a:ext cx="5621020" cy="4728606"/>
          </a:xfrm>
        </p:spPr>
        <p:txBody>
          <a:bodyPr/>
          <a:lstStyle/>
          <a:p>
            <a:r>
              <a:rPr lang="en-US" dirty="0"/>
              <a:t>OK.  So,</a:t>
            </a:r>
            <a:r>
              <a:rPr lang="en-US" baseline="0" dirty="0"/>
              <a:t> I will be introducing you to three new software applications.</a:t>
            </a:r>
          </a:p>
          <a:p>
            <a:pPr marL="228600" indent="-228600">
              <a:buAutoNum type="arabicPeriod"/>
            </a:pPr>
            <a:r>
              <a:rPr lang="en-US" baseline="0" dirty="0"/>
              <a:t>MyDEQ, which is the Arizona Department of Environmental Qualities portal that will eventually replace all paper transactions between the Department and the public.</a:t>
            </a:r>
          </a:p>
          <a:p>
            <a:pPr marL="228600" indent="-228600">
              <a:buAutoNum type="arabicPeriod"/>
            </a:pPr>
            <a:r>
              <a:rPr lang="en-US" baseline="0" dirty="0"/>
              <a:t>E-manifests, which is the U. S. Environmental Protection Agency’s portal to which all hazardous waste manifests must be submitted, and </a:t>
            </a:r>
          </a:p>
          <a:p>
            <a:pPr marL="228600" indent="-228600">
              <a:buAutoNum type="arabicPeriod"/>
            </a:pPr>
            <a:r>
              <a:rPr lang="en-US" baseline="0" dirty="0"/>
              <a:t>E- Biennial Report, which is the EPA’s portal to which all large quantity generator’s of hazardous waste must submit reports to every other year.</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2</a:t>
            </a:fld>
            <a:endParaRPr lang="en-US" dirty="0"/>
          </a:p>
        </p:txBody>
      </p:sp>
    </p:spTree>
    <p:extLst>
      <p:ext uri="{BB962C8B-B14F-4D97-AF65-F5344CB8AC3E}">
        <p14:creationId xmlns:p14="http://schemas.microsoft.com/office/powerpoint/2010/main" val="580880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your NAICS</a:t>
            </a:r>
            <a:r>
              <a:rPr lang="en-US" baseline="0" dirty="0"/>
              <a:t> code.  If you are not sure what it is you can click on the magnifying glass to start looking.</a:t>
            </a:r>
          </a:p>
          <a:p>
            <a:endParaRPr lang="en-US" baseline="0" dirty="0"/>
          </a:p>
          <a:p>
            <a:r>
              <a:rPr lang="en-US" baseline="0" dirty="0"/>
              <a:t>Once you start entering you code, suggestions will auto-populate and you can click on the one that best describes the business activing occurring on the site.</a:t>
            </a:r>
          </a:p>
          <a:p>
            <a:endParaRPr lang="en-US" baseline="0" dirty="0"/>
          </a:p>
          <a:p>
            <a:r>
              <a:rPr lang="en-US" baseline="0" dirty="0"/>
              <a:t>You need to enter at least one NAICS code, but you can enter up to four.</a:t>
            </a:r>
          </a:p>
          <a:p>
            <a:endParaRPr lang="en-US" baseline="0" dirty="0"/>
          </a:p>
          <a:p>
            <a:r>
              <a:rPr lang="en-US" baseline="0" dirty="0"/>
              <a:t>Click Save and continue.</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20</a:t>
            </a:fld>
            <a:endParaRPr lang="en-US" dirty="0"/>
          </a:p>
        </p:txBody>
      </p:sp>
    </p:spTree>
    <p:extLst>
      <p:ext uri="{BB962C8B-B14F-4D97-AF65-F5344CB8AC3E}">
        <p14:creationId xmlns:p14="http://schemas.microsoft.com/office/powerpoint/2010/main" val="44336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page is where you enter the sites primary contact’s name and contact information.  I would</a:t>
            </a:r>
            <a:r>
              <a:rPr lang="en-US" baseline="0" dirty="0"/>
              <a:t> suggest that this be either the DRO or the RCO, as this is the email address to which all correspondence will be directed.</a:t>
            </a:r>
          </a:p>
          <a:p>
            <a:endParaRPr lang="en-US" baseline="0" dirty="0"/>
          </a:p>
          <a:p>
            <a:r>
              <a:rPr lang="en-US" baseline="0" dirty="0"/>
              <a:t>Therefore, the person needs to be familiar with the activity on the site, but also should be able to certify and submit any documents.</a:t>
            </a:r>
          </a:p>
          <a:p>
            <a:endParaRPr lang="en-US" baseline="0" dirty="0"/>
          </a:p>
          <a:p>
            <a:r>
              <a:rPr lang="en-US" baseline="0" dirty="0"/>
              <a:t>When you click on the save and continue button, the address match pop-up will appear again.  </a:t>
            </a:r>
          </a:p>
          <a:p>
            <a:endParaRPr lang="en-US" baseline="0" dirty="0"/>
          </a:p>
          <a:p>
            <a:r>
              <a:rPr lang="en-US" baseline="0" dirty="0"/>
              <a:t>Click that you agree with the address and ok.</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21</a:t>
            </a:fld>
            <a:endParaRPr lang="en-US" dirty="0"/>
          </a:p>
        </p:txBody>
      </p:sp>
    </p:spTree>
    <p:extLst>
      <p:ext uri="{BB962C8B-B14F-4D97-AF65-F5344CB8AC3E}">
        <p14:creationId xmlns:p14="http://schemas.microsoft.com/office/powerpoint/2010/main" val="2941751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page to</a:t>
            </a:r>
            <a:r>
              <a:rPr lang="en-US" baseline="0" dirty="0"/>
              <a:t> which you will need to pay the most attention.  It is the owner page.  </a:t>
            </a:r>
          </a:p>
          <a:p>
            <a:endParaRPr lang="en-US" baseline="0" dirty="0"/>
          </a:p>
          <a:p>
            <a:r>
              <a:rPr lang="en-US" baseline="0" dirty="0"/>
              <a:t>The owner is the owner of the property and not the owner of the business.</a:t>
            </a:r>
          </a:p>
          <a:p>
            <a:endParaRPr lang="en-US" baseline="0" dirty="0"/>
          </a:p>
          <a:p>
            <a:r>
              <a:rPr lang="en-US" baseline="0" dirty="0"/>
              <a:t>Think of it this way.</a:t>
            </a:r>
          </a:p>
          <a:p>
            <a:endParaRPr lang="en-US" baseline="0" dirty="0"/>
          </a:p>
          <a:p>
            <a:r>
              <a:rPr lang="en-US" baseline="0" dirty="0"/>
              <a:t>The primary contact is the contact person.  This is the person ADEQ will call or email 99 percent of the time.</a:t>
            </a:r>
          </a:p>
          <a:p>
            <a:r>
              <a:rPr lang="en-US" baseline="0" dirty="0"/>
              <a:t>The operator, of the business is the second mode of contact in case the contact person is out of has left the job.</a:t>
            </a:r>
          </a:p>
          <a:p>
            <a:r>
              <a:rPr lang="en-US" baseline="0" dirty="0"/>
              <a:t>The owner is the contact if the contact person has left and so has the business.  The owner of the property doesn’t move until the property is sold.</a:t>
            </a:r>
          </a:p>
          <a:p>
            <a:endParaRPr lang="en-US" baseline="0" dirty="0"/>
          </a:p>
          <a:p>
            <a:r>
              <a:rPr lang="en-US" baseline="0" dirty="0"/>
              <a:t>Therefore, the owner should be the organization of person(s) listed by the county assessor’s office as the owner of the property.</a:t>
            </a:r>
          </a:p>
          <a:p>
            <a:r>
              <a:rPr lang="en-US" baseline="0" dirty="0"/>
              <a:t>The address of the owner should be the address in the assessor’s office, unless you have a more up-to-date address.</a:t>
            </a:r>
          </a:p>
          <a:p>
            <a:r>
              <a:rPr lang="en-US" baseline="0" dirty="0"/>
              <a:t>The ownership start date is the date on the deed or the date on which the deed was recorded.  </a:t>
            </a:r>
          </a:p>
          <a:p>
            <a:endParaRPr lang="en-US" baseline="0" dirty="0"/>
          </a:p>
          <a:p>
            <a:r>
              <a:rPr lang="en-US" baseline="0" dirty="0"/>
              <a:t>After entering the appropriate information and clicking the save and continue button, the clean address pop-up appears again.</a:t>
            </a:r>
          </a:p>
          <a:p>
            <a:endParaRPr lang="en-US" baseline="0" dirty="0"/>
          </a:p>
          <a:p>
            <a:r>
              <a:rPr lang="en-US" baseline="0" dirty="0"/>
              <a:t>Verify the correct address and click ok.</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22</a:t>
            </a:fld>
            <a:endParaRPr lang="en-US" dirty="0"/>
          </a:p>
        </p:txBody>
      </p:sp>
    </p:spTree>
    <p:extLst>
      <p:ext uri="{BB962C8B-B14F-4D97-AF65-F5344CB8AC3E}">
        <p14:creationId xmlns:p14="http://schemas.microsoft.com/office/powerpoint/2010/main" val="1482711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page you complete the information</a:t>
            </a:r>
            <a:r>
              <a:rPr lang="en-US" baseline="0" dirty="0"/>
              <a:t> needed for the operator, which is the organization operating the business on the site.  It is the organization for which you registered.</a:t>
            </a:r>
          </a:p>
          <a:p>
            <a:endParaRPr lang="en-US" baseline="0" dirty="0"/>
          </a:p>
          <a:p>
            <a:r>
              <a:rPr lang="en-US" baseline="0" dirty="0"/>
              <a:t>Enter the date became operator, the type of organization and click save and continue. </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23</a:t>
            </a:fld>
            <a:endParaRPr lang="en-US" dirty="0"/>
          </a:p>
        </p:txBody>
      </p:sp>
    </p:spTree>
    <p:extLst>
      <p:ext uri="{BB962C8B-B14F-4D97-AF65-F5344CB8AC3E}">
        <p14:creationId xmlns:p14="http://schemas.microsoft.com/office/powerpoint/2010/main" val="1675347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get to</a:t>
            </a:r>
            <a:r>
              <a:rPr lang="en-US" baseline="0" dirty="0"/>
              <a:t> the questions that you will also see if you are modifying an EPA ID number.</a:t>
            </a:r>
          </a:p>
          <a:p>
            <a:endParaRPr lang="en-US" baseline="0" dirty="0"/>
          </a:p>
          <a:p>
            <a:r>
              <a:rPr lang="en-US" baseline="0" dirty="0"/>
              <a:t>This page is for the site’s generator status.</a:t>
            </a:r>
          </a:p>
          <a:p>
            <a:endParaRPr lang="en-US" baseline="0" dirty="0"/>
          </a:p>
          <a:p>
            <a:r>
              <a:rPr lang="en-US" baseline="0" dirty="0"/>
              <a:t>Set the status and click save and continue.</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24</a:t>
            </a:fld>
            <a:endParaRPr lang="en-US" dirty="0"/>
          </a:p>
        </p:txBody>
      </p:sp>
    </p:spTree>
    <p:extLst>
      <p:ext uri="{BB962C8B-B14F-4D97-AF65-F5344CB8AC3E}">
        <p14:creationId xmlns:p14="http://schemas.microsoft.com/office/powerpoint/2010/main" val="1200333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academic laboratory page.</a:t>
            </a:r>
          </a:p>
          <a:p>
            <a:endParaRPr lang="en-US" dirty="0"/>
          </a:p>
          <a:p>
            <a:r>
              <a:rPr lang="en-US" dirty="0"/>
              <a:t>Not too many institutions</a:t>
            </a:r>
            <a:r>
              <a:rPr lang="en-US" baseline="0" dirty="0"/>
              <a:t> have answered yes to this question.  I don’t believe that even U of A, A S U nor NAU have answered yes to this.</a:t>
            </a:r>
          </a:p>
          <a:p>
            <a:endParaRPr lang="en-US" baseline="0" dirty="0"/>
          </a:p>
          <a:p>
            <a:r>
              <a:rPr lang="en-US" baseline="0" dirty="0"/>
              <a:t>If you are an academic institution and think you may qualify, I would read the regulations thoroughly.</a:t>
            </a:r>
          </a:p>
          <a:p>
            <a:endParaRPr lang="en-US" baseline="0" dirty="0"/>
          </a:p>
          <a:p>
            <a:r>
              <a:rPr lang="en-US" baseline="0" dirty="0"/>
              <a:t>Check the no box and click Save page and continue.</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25</a:t>
            </a:fld>
            <a:endParaRPr lang="en-US" dirty="0"/>
          </a:p>
        </p:txBody>
      </p:sp>
    </p:spTree>
    <p:extLst>
      <p:ext uri="{BB962C8B-B14F-4D97-AF65-F5344CB8AC3E}">
        <p14:creationId xmlns:p14="http://schemas.microsoft.com/office/powerpoint/2010/main" val="3208403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waste codes screen.  </a:t>
            </a:r>
          </a:p>
          <a:p>
            <a:endParaRPr lang="en-US" dirty="0"/>
          </a:p>
          <a:p>
            <a:r>
              <a:rPr lang="en-US" dirty="0"/>
              <a:t>You can type a waste code into the upper field.  You can even enter</a:t>
            </a:r>
            <a:r>
              <a:rPr lang="en-US" baseline="0" dirty="0"/>
              <a:t> a waste name and the app will give you suggestions to choose from.</a:t>
            </a:r>
          </a:p>
          <a:p>
            <a:endParaRPr lang="en-US" baseline="0" dirty="0"/>
          </a:p>
          <a:p>
            <a:r>
              <a:rPr lang="en-US" baseline="0" dirty="0"/>
              <a:t>In this case I tried to fool the program by using warfarin, but it did return the correct suggestions, P001 if the concentrations are above the limit to make the waste acute, and U248 if below the acute concentration.</a:t>
            </a:r>
          </a:p>
          <a:p>
            <a:endParaRPr lang="en-US" baseline="0" dirty="0"/>
          </a:p>
          <a:p>
            <a:r>
              <a:rPr lang="en-US" baseline="0" dirty="0"/>
              <a:t>If you click on the highlighted suggestion it will fill the waste code field.  If you then, click the add waste code button it will appear on the right below this field, where all selected waste codes appear before you hit save.</a:t>
            </a:r>
          </a:p>
          <a:p>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26</a:t>
            </a:fld>
            <a:endParaRPr lang="en-US" dirty="0"/>
          </a:p>
        </p:txBody>
      </p:sp>
    </p:spTree>
    <p:extLst>
      <p:ext uri="{BB962C8B-B14F-4D97-AF65-F5344CB8AC3E}">
        <p14:creationId xmlns:p14="http://schemas.microsoft.com/office/powerpoint/2010/main" val="3115814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that P001</a:t>
            </a:r>
            <a:r>
              <a:rPr lang="en-US" baseline="0" dirty="0"/>
              <a:t> now appears on the right of the screen.</a:t>
            </a:r>
          </a:p>
          <a:p>
            <a:endParaRPr lang="en-US" baseline="0" dirty="0"/>
          </a:p>
          <a:p>
            <a:r>
              <a:rPr lang="en-US" baseline="0" dirty="0"/>
              <a:t>On the left is a list of the most commonly used waste code.  You can add these to your site by clicking the add button and they too will move to the right of the screen.</a:t>
            </a:r>
          </a:p>
          <a:p>
            <a:endParaRPr lang="en-US" baseline="0" dirty="0"/>
          </a:p>
          <a:p>
            <a:r>
              <a:rPr lang="en-US" baseline="0" dirty="0"/>
              <a:t>When you are finished click save page and continue.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27</a:t>
            </a:fld>
            <a:endParaRPr lang="en-US" dirty="0"/>
          </a:p>
        </p:txBody>
      </p:sp>
    </p:spTree>
    <p:extLst>
      <p:ext uri="{BB962C8B-B14F-4D97-AF65-F5344CB8AC3E}">
        <p14:creationId xmlns:p14="http://schemas.microsoft.com/office/powerpoint/2010/main" val="984894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pass the waste codes page the next five</a:t>
            </a:r>
            <a:r>
              <a:rPr lang="en-US" baseline="0" dirty="0"/>
              <a:t> pages are devoted to very specific hazardous waste handling functions.  Those who perform these functions will be looking for these answers.  Most generators should answer no to all the questions </a:t>
            </a:r>
          </a:p>
          <a:p>
            <a:endParaRPr lang="en-US" baseline="0" dirty="0"/>
          </a:p>
          <a:p>
            <a:r>
              <a:rPr lang="en-US" baseline="0" dirty="0"/>
              <a:t>This page is for Underground injection control, recognized trader and importer/exporter of spent lead-acid batteries.</a:t>
            </a:r>
          </a:p>
          <a:p>
            <a:endParaRPr lang="en-US" baseline="0" dirty="0"/>
          </a:p>
          <a:p>
            <a:r>
              <a:rPr lang="en-US" baseline="0" dirty="0"/>
              <a:t>Answer no and hit save a continue.</a:t>
            </a:r>
          </a:p>
          <a:p>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28</a:t>
            </a:fld>
            <a:endParaRPr lang="en-US" dirty="0"/>
          </a:p>
        </p:txBody>
      </p:sp>
    </p:spTree>
    <p:extLst>
      <p:ext uri="{BB962C8B-B14F-4D97-AF65-F5344CB8AC3E}">
        <p14:creationId xmlns:p14="http://schemas.microsoft.com/office/powerpoint/2010/main" val="1409643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screen is for universal waste.</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29</a:t>
            </a:fld>
            <a:endParaRPr lang="en-US" dirty="0"/>
          </a:p>
        </p:txBody>
      </p:sp>
    </p:spTree>
    <p:extLst>
      <p:ext uri="{BB962C8B-B14F-4D97-AF65-F5344CB8AC3E}">
        <p14:creationId xmlns:p14="http://schemas.microsoft.com/office/powerpoint/2010/main" val="3231306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628" y="4423331"/>
            <a:ext cx="5621020" cy="4421714"/>
          </a:xfrm>
        </p:spPr>
        <p:txBody>
          <a:bodyPr/>
          <a:lstStyle/>
          <a:p>
            <a:pPr marL="0" indent="0">
              <a:buNone/>
            </a:pPr>
            <a:r>
              <a:rPr lang="en-US" sz="1000" baseline="0" dirty="0"/>
              <a:t>So, myDEQ, is an on-line portal that will eventually replace all paper transactions between the ADEQ and the public.  Right now not all transactions are being completed through myDEQ, but it does handle 34 percent of all process, and 50 present of all permits with ADEQ.</a:t>
            </a:r>
          </a:p>
          <a:p>
            <a:pPr marL="0" indent="0">
              <a:buNone/>
            </a:pPr>
            <a:r>
              <a:rPr lang="en-US" sz="1000" baseline="0" dirty="0"/>
              <a:t>It is hoped that within three years the web-app will be handling the remainder of the transactions.</a:t>
            </a:r>
          </a:p>
          <a:p>
            <a:pPr marL="0" indent="0">
              <a:buNone/>
            </a:pPr>
            <a:endParaRPr lang="en-US" sz="1000" baseline="0" dirty="0"/>
          </a:p>
          <a:p>
            <a:pPr marL="0" indent="0">
              <a:buNone/>
            </a:pPr>
            <a:r>
              <a:rPr lang="en-US" sz="1000" baseline="0" dirty="0"/>
              <a:t>What are the benefits?</a:t>
            </a:r>
          </a:p>
          <a:p>
            <a:pPr marL="228600" indent="-228600">
              <a:buAutoNum type="arabicPeriod"/>
            </a:pPr>
            <a:r>
              <a:rPr lang="en-US" sz="1000" baseline="0" dirty="0"/>
              <a:t>Besides being your digital solution to meet your environmental priorities with the state, you will be able to;</a:t>
            </a:r>
          </a:p>
          <a:p>
            <a:pPr marL="228600" indent="-228600">
              <a:buAutoNum type="arabicPeriod"/>
            </a:pPr>
            <a:r>
              <a:rPr lang="en-US" sz="1000" baseline="0" dirty="0"/>
              <a:t>Conduct all business processes including fee payments</a:t>
            </a:r>
          </a:p>
          <a:p>
            <a:pPr marL="228600" indent="-228600">
              <a:buAutoNum type="arabicPeriod"/>
            </a:pPr>
            <a:r>
              <a:rPr lang="en-US" sz="1000" baseline="0" dirty="0"/>
              <a:t>There will be quicker turn around times.  Instead of 1 day to one week to process a notification for a hazardous waste EPA ID number, it will takes two days and the most, and most processes will be completed the day of submittal;</a:t>
            </a:r>
          </a:p>
          <a:p>
            <a:pPr marL="228600" indent="-228600">
              <a:buAutoNum type="arabicPeriod"/>
            </a:pPr>
            <a:r>
              <a:rPr lang="en-US" sz="1000" baseline="0" dirty="0"/>
              <a:t>Savings in time and paperwork will translate into cost savings; and</a:t>
            </a:r>
          </a:p>
          <a:p>
            <a:pPr marL="228600" indent="-228600">
              <a:buAutoNum type="arabicPeriod"/>
            </a:pPr>
            <a:r>
              <a:rPr lang="en-US" sz="1000" baseline="0" dirty="0"/>
              <a:t>myDEQ is available 24 hours a day, 7 days a week.</a:t>
            </a:r>
          </a:p>
        </p:txBody>
      </p:sp>
      <p:sp>
        <p:nvSpPr>
          <p:cNvPr id="4" name="Slide Number Placeholder 3"/>
          <p:cNvSpPr>
            <a:spLocks noGrp="1"/>
          </p:cNvSpPr>
          <p:nvPr>
            <p:ph type="sldNum" sz="quarter" idx="10"/>
          </p:nvPr>
        </p:nvSpPr>
        <p:spPr/>
        <p:txBody>
          <a:bodyPr/>
          <a:lstStyle/>
          <a:p>
            <a:fld id="{175A6592-8C83-4499-BAA3-3293923D9871}" type="slidenum">
              <a:rPr lang="en-US" smtClean="0"/>
              <a:t>3</a:t>
            </a:fld>
            <a:endParaRPr lang="en-US" dirty="0"/>
          </a:p>
        </p:txBody>
      </p:sp>
    </p:spTree>
    <p:extLst>
      <p:ext uri="{BB962C8B-B14F-4D97-AF65-F5344CB8AC3E}">
        <p14:creationId xmlns:p14="http://schemas.microsoft.com/office/powerpoint/2010/main" val="35806542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screen</a:t>
            </a:r>
            <a:r>
              <a:rPr lang="en-US" baseline="0" dirty="0"/>
              <a:t> is for used oil activities.</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30</a:t>
            </a:fld>
            <a:endParaRPr lang="en-US" dirty="0"/>
          </a:p>
        </p:txBody>
      </p:sp>
    </p:spTree>
    <p:extLst>
      <p:ext uri="{BB962C8B-B14F-4D97-AF65-F5344CB8AC3E}">
        <p14:creationId xmlns:p14="http://schemas.microsoft.com/office/powerpoint/2010/main" val="1311323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screen is for</a:t>
            </a:r>
            <a:r>
              <a:rPr lang="en-US" baseline="0" dirty="0"/>
              <a:t> hazardous secondary material.</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31</a:t>
            </a:fld>
            <a:endParaRPr lang="en-US" dirty="0"/>
          </a:p>
        </p:txBody>
      </p:sp>
    </p:spTree>
    <p:extLst>
      <p:ext uri="{BB962C8B-B14F-4D97-AF65-F5344CB8AC3E}">
        <p14:creationId xmlns:p14="http://schemas.microsoft.com/office/powerpoint/2010/main" val="4281893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screen is for on-site recycling processes.</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32</a:t>
            </a:fld>
            <a:endParaRPr lang="en-US" dirty="0"/>
          </a:p>
        </p:txBody>
      </p:sp>
    </p:spTree>
    <p:extLst>
      <p:ext uri="{BB962C8B-B14F-4D97-AF65-F5344CB8AC3E}">
        <p14:creationId xmlns:p14="http://schemas.microsoft.com/office/powerpoint/2010/main" val="3811534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a:t>
            </a:r>
            <a:r>
              <a:rPr lang="en-US" baseline="0" dirty="0"/>
              <a:t> all the handling specific questions, you arrive at the comments page.  Here you can enter any additional information you believe is necessary to understanding the activities occurring on the site.</a:t>
            </a:r>
          </a:p>
          <a:p>
            <a:endParaRPr lang="en-US" baseline="0" dirty="0"/>
          </a:p>
          <a:p>
            <a:r>
              <a:rPr lang="en-US" baseline="0" dirty="0"/>
              <a:t>Comments are required if you are applying for a one time event.  If you are and you try to save page and continue, the app will let you know that you need to enter an explanation.</a:t>
            </a:r>
          </a:p>
          <a:p>
            <a:endParaRPr lang="en-US" baseline="0" dirty="0"/>
          </a:p>
          <a:p>
            <a:r>
              <a:rPr lang="en-US" baseline="0" dirty="0"/>
              <a:t>Click save page and continue.</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33</a:t>
            </a:fld>
            <a:endParaRPr lang="en-US" dirty="0"/>
          </a:p>
        </p:txBody>
      </p:sp>
    </p:spTree>
    <p:extLst>
      <p:ext uri="{BB962C8B-B14F-4D97-AF65-F5344CB8AC3E}">
        <p14:creationId xmlns:p14="http://schemas.microsoft.com/office/powerpoint/2010/main" val="348425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r application is almost complete.  The only item left is to certify that all your answers are correct.</a:t>
            </a:r>
          </a:p>
          <a:p>
            <a:endParaRPr lang="en-US" baseline="0" dirty="0"/>
          </a:p>
          <a:p>
            <a:r>
              <a:rPr lang="en-US" dirty="0"/>
              <a:t>The app gives you a chance</a:t>
            </a:r>
            <a:r>
              <a:rPr lang="en-US" baseline="0" dirty="0"/>
              <a:t> to review all your answers.  If you need to change an answer, click the edit button and the app will return you to that page.</a:t>
            </a:r>
          </a:p>
          <a:p>
            <a:endParaRPr lang="en-US" baseline="0" dirty="0"/>
          </a:p>
          <a:p>
            <a:r>
              <a:rPr lang="en-US" baseline="0" dirty="0"/>
              <a:t>If everything is correct and you click the save page and continue button, a pop-up appears making sure that you have double checked your answers.</a:t>
            </a:r>
          </a:p>
          <a:p>
            <a:endParaRPr lang="en-US" baseline="0" dirty="0"/>
          </a:p>
          <a:p>
            <a:r>
              <a:rPr lang="en-US" baseline="0" dirty="0"/>
              <a:t>If you are happy, check yes and click continue.</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34</a:t>
            </a:fld>
            <a:endParaRPr lang="en-US" dirty="0"/>
          </a:p>
        </p:txBody>
      </p:sp>
    </p:spTree>
    <p:extLst>
      <p:ext uri="{BB962C8B-B14F-4D97-AF65-F5344CB8AC3E}">
        <p14:creationId xmlns:p14="http://schemas.microsoft.com/office/powerpoint/2010/main" val="36901554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certification</a:t>
            </a:r>
            <a:r>
              <a:rPr lang="en-US" baseline="0" dirty="0"/>
              <a:t> page.  You should read the statement on the page and if you are ok with the statement, check the box and answer one of the personal questions you chose when you registered as an RCO or DRO.</a:t>
            </a:r>
          </a:p>
          <a:p>
            <a:endParaRPr lang="en-US" baseline="0" dirty="0"/>
          </a:p>
          <a:p>
            <a:r>
              <a:rPr lang="en-US" baseline="0" dirty="0"/>
              <a:t>Then click continue.</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35</a:t>
            </a:fld>
            <a:endParaRPr lang="en-US" dirty="0"/>
          </a:p>
        </p:txBody>
      </p:sp>
    </p:spTree>
    <p:extLst>
      <p:ext uri="{BB962C8B-B14F-4D97-AF65-F5344CB8AC3E}">
        <p14:creationId xmlns:p14="http://schemas.microsoft.com/office/powerpoint/2010/main" val="3839882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certified</a:t>
            </a:r>
            <a:r>
              <a:rPr lang="en-US" baseline="0" dirty="0"/>
              <a:t> you will see the confirmation page.  You can print a copy of record by clicking on and opening the PDF that is show on the page.  </a:t>
            </a:r>
          </a:p>
          <a:p>
            <a:endParaRPr lang="en-US" baseline="0" dirty="0"/>
          </a:p>
          <a:p>
            <a:r>
              <a:rPr lang="en-US" baseline="0" dirty="0"/>
              <a:t>You can return to the </a:t>
            </a:r>
            <a:r>
              <a:rPr lang="en-US" baseline="0" dirty="0" err="1"/>
              <a:t>mySTUFF</a:t>
            </a:r>
            <a:r>
              <a:rPr lang="en-US" baseline="0" dirty="0"/>
              <a:t> screen if you have other business for you can log-out.</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36</a:t>
            </a:fld>
            <a:endParaRPr lang="en-US" dirty="0"/>
          </a:p>
        </p:txBody>
      </p:sp>
    </p:spTree>
    <p:extLst>
      <p:ext uri="{BB962C8B-B14F-4D97-AF65-F5344CB8AC3E}">
        <p14:creationId xmlns:p14="http://schemas.microsoft.com/office/powerpoint/2010/main" val="9006367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MyDEQ</a:t>
            </a:r>
            <a:r>
              <a:rPr lang="en-US" baseline="0" dirty="0"/>
              <a:t> will also send you an email documenting that notification has been received.</a:t>
            </a:r>
          </a:p>
          <a:p>
            <a:endParaRPr lang="en-US" baseline="0" dirty="0"/>
          </a:p>
          <a:p>
            <a:r>
              <a:rPr lang="en-US" baseline="0" dirty="0"/>
              <a:t>Before issuing an EPA ID number ADEQ staff will verify specific portions of the application to ensure they are correct.</a:t>
            </a:r>
          </a:p>
          <a:p>
            <a:r>
              <a:rPr lang="en-US" baseline="0" dirty="0"/>
              <a:t>These include the site location, whether it is correct and whether a record and even an EPA ID number already exist for that location.</a:t>
            </a:r>
          </a:p>
          <a:p>
            <a:r>
              <a:rPr lang="en-US" baseline="0" dirty="0"/>
              <a:t>And the owner information, to make sure it agrees with what can be found on the county assessor’s office website.</a:t>
            </a:r>
          </a:p>
          <a:p>
            <a:endParaRPr lang="en-US" baseline="0" dirty="0"/>
          </a:p>
          <a:p>
            <a:r>
              <a:rPr lang="en-US" baseline="0" dirty="0"/>
              <a:t>So, you may be asked in another email to revise the application.</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175A6592-8C83-4499-BAA3-3293923D9871}" type="slidenum">
              <a:rPr lang="en-US" smtClean="0"/>
              <a:t>37</a:t>
            </a:fld>
            <a:endParaRPr lang="en-US" dirty="0"/>
          </a:p>
        </p:txBody>
      </p:sp>
    </p:spTree>
    <p:extLst>
      <p:ext uri="{BB962C8B-B14F-4D97-AF65-F5344CB8AC3E}">
        <p14:creationId xmlns:p14="http://schemas.microsoft.com/office/powerpoint/2010/main" val="34196082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a:t>
            </a:r>
            <a:r>
              <a:rPr lang="en-US" baseline="0" dirty="0"/>
              <a:t> all the information has been verified as correct you will receive an email containing the EPA ID number.  The email has an attachment which is the office letter documenting the EPA ID number for the site.</a:t>
            </a:r>
          </a:p>
          <a:p>
            <a:endParaRPr lang="en-US" baseline="0" dirty="0"/>
          </a:p>
          <a:p>
            <a:r>
              <a:rPr lang="en-US" baseline="0" dirty="0"/>
              <a:t>Print and keep this letter in your files.</a:t>
            </a:r>
          </a:p>
          <a:p>
            <a:endParaRPr lang="en-US" baseline="0" dirty="0"/>
          </a:p>
          <a:p>
            <a:r>
              <a:rPr lang="en-US" baseline="0" dirty="0"/>
              <a:t>And the process is complete.</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38</a:t>
            </a:fld>
            <a:endParaRPr lang="en-US" dirty="0"/>
          </a:p>
        </p:txBody>
      </p:sp>
    </p:spTree>
    <p:extLst>
      <p:ext uri="{BB962C8B-B14F-4D97-AF65-F5344CB8AC3E}">
        <p14:creationId xmlns:p14="http://schemas.microsoft.com/office/powerpoint/2010/main" val="18436078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is time to report</a:t>
            </a:r>
            <a:r>
              <a:rPr lang="en-US" baseline="0" dirty="0"/>
              <a:t> hazardous waste generation quantities and/or submit your annual hazardous waste registration, myDEQ will forward an email to you letting you know that it is time to complete these reports.</a:t>
            </a:r>
          </a:p>
          <a:p>
            <a:endParaRPr lang="en-US" baseline="0" dirty="0"/>
          </a:p>
          <a:p>
            <a:r>
              <a:rPr lang="en-US" baseline="0" dirty="0"/>
              <a:t>The reports are similar, therefore, I though I would show you a small video on how to report your generation quantities.</a:t>
            </a:r>
          </a:p>
          <a:p>
            <a:endParaRPr lang="en-US" baseline="0" dirty="0"/>
          </a:p>
          <a:p>
            <a:r>
              <a:rPr lang="en-US" baseline="0" dirty="0"/>
              <a:t>(Video to be supplied by communications)</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39</a:t>
            </a:fld>
            <a:endParaRPr lang="en-US" dirty="0"/>
          </a:p>
        </p:txBody>
      </p:sp>
    </p:spTree>
    <p:extLst>
      <p:ext uri="{BB962C8B-B14F-4D97-AF65-F5344CB8AC3E}">
        <p14:creationId xmlns:p14="http://schemas.microsoft.com/office/powerpoint/2010/main" val="1471120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time,</a:t>
            </a:r>
            <a:r>
              <a:rPr lang="en-US" baseline="0" dirty="0"/>
              <a:t> there are transactions available from all three environmental divisions of ADEQ.</a:t>
            </a:r>
          </a:p>
          <a:p>
            <a:r>
              <a:rPr lang="en-US" baseline="0" dirty="0"/>
              <a:t>There are several types of air quality permits which you can apply for on-line along with the ability to receive annual compliance certifications, moving locations of these permits and fleet emissions testing.</a:t>
            </a:r>
          </a:p>
          <a:p>
            <a:endParaRPr lang="en-US" baseline="0" dirty="0"/>
          </a:p>
        </p:txBody>
      </p:sp>
      <p:sp>
        <p:nvSpPr>
          <p:cNvPr id="4" name="Slide Number Placeholder 3"/>
          <p:cNvSpPr>
            <a:spLocks noGrp="1"/>
          </p:cNvSpPr>
          <p:nvPr>
            <p:ph type="sldNum" sz="quarter" idx="10"/>
          </p:nvPr>
        </p:nvSpPr>
        <p:spPr/>
        <p:txBody>
          <a:bodyPr/>
          <a:lstStyle/>
          <a:p>
            <a:fld id="{175A6592-8C83-4499-BAA3-3293923D9871}" type="slidenum">
              <a:rPr lang="en-US" smtClean="0"/>
              <a:t>4</a:t>
            </a:fld>
            <a:endParaRPr lang="en-US" dirty="0"/>
          </a:p>
        </p:txBody>
      </p:sp>
    </p:spTree>
    <p:extLst>
      <p:ext uri="{BB962C8B-B14F-4D97-AF65-F5344CB8AC3E}">
        <p14:creationId xmlns:p14="http://schemas.microsoft.com/office/powerpoint/2010/main" val="17195891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628" y="4423331"/>
            <a:ext cx="5621020" cy="4421714"/>
          </a:xfrm>
        </p:spPr>
        <p:txBody>
          <a:bodyPr/>
          <a:lstStyle/>
          <a:p>
            <a:r>
              <a:rPr lang="en-US" sz="1000" dirty="0"/>
              <a:t>So, lets go over the benefits which EPA believes e-manifests will deliver.</a:t>
            </a:r>
          </a:p>
          <a:p>
            <a:endParaRPr lang="en-US" sz="1000" dirty="0"/>
          </a:p>
          <a:p>
            <a:r>
              <a:rPr lang="en-US" sz="1000" dirty="0"/>
              <a:t>First, the app will give you the option to create and submit manifests electronically.  It is not required by EPA that you use electronic manifests.  Paper is still an option as are other types of forms.  We will go over the options, and who ultimately will determine the option you will be using later in the webinar.***</a:t>
            </a:r>
          </a:p>
          <a:p>
            <a:endParaRPr lang="en-US" sz="1000" dirty="0"/>
          </a:p>
          <a:p>
            <a:r>
              <a:rPr lang="en-US" sz="1000" dirty="0"/>
              <a:t>There will be cost savings and definitely paperwork burden reductions.  The whole idea of e-manifests is to go paperless, so there should be no more copying, filing and mailing of manifests.  That will reduce time and money.  However, EPA will be charging a fee for each manifest created or entered into the system.  I will go over the fees coming up.***</a:t>
            </a:r>
          </a:p>
          <a:p>
            <a:endParaRPr lang="en-US" sz="1000" dirty="0"/>
          </a:p>
          <a:p>
            <a:r>
              <a:rPr lang="en-US" sz="1000" dirty="0"/>
              <a:t>Manifest data will be more accurate and timely.  As e-manifests are created in the app, once submit is hit, the data is saved.  As there will be no third party entering in data from paper, there will be fewer mistakes made due to typos or hard to read copies.***</a:t>
            </a:r>
          </a:p>
          <a:p>
            <a:endParaRPr lang="en-US" sz="1000" dirty="0"/>
          </a:p>
          <a:p>
            <a:r>
              <a:rPr lang="en-US" sz="1000" dirty="0"/>
              <a:t>There will be a single hub for reporting of manifests data.  Now each state is responsible for tracking manifest data.  That is 50 plus systems.  With e-manifests there will be only one.  That will make requesting data for a handler doing business in several states much easier.***</a:t>
            </a:r>
          </a:p>
          <a:p>
            <a:endParaRPr lang="en-US" sz="1000" dirty="0"/>
          </a:p>
          <a:p>
            <a:r>
              <a:rPr lang="en-US" sz="1000" dirty="0"/>
              <a:t>Since the data will be housed in a single database, and the data will be available dynamically, compliance monitoring will be easier and more effective.***</a:t>
            </a:r>
          </a:p>
          <a:p>
            <a:endParaRPr lang="en-US" sz="1000" dirty="0"/>
          </a:p>
          <a:p>
            <a:r>
              <a:rPr lang="en-US" sz="1000" dirty="0"/>
              <a:t>Here is a big one, at least for me as I deal with this each year for ADEQ, the system will be able to integrate with EPA’s biennial report system.  That means if you are an LQG and are required to complete an annual or biennial report, your data will already be available to you in the RCRAInfo database, which will house EPA ID number data, manifests data and biennial report data. ***</a:t>
            </a:r>
          </a:p>
          <a:p>
            <a:endParaRPr lang="en-US" sz="1000" dirty="0"/>
          </a:p>
          <a:p>
            <a:r>
              <a:rPr lang="en-US" sz="1000" dirty="0"/>
              <a:t>All this will lead to enhance cradle to grave tracking of hazardous waste.***  </a:t>
            </a:r>
          </a:p>
        </p:txBody>
      </p:sp>
      <p:sp>
        <p:nvSpPr>
          <p:cNvPr id="4" name="Slide Number Placeholder 3"/>
          <p:cNvSpPr>
            <a:spLocks noGrp="1"/>
          </p:cNvSpPr>
          <p:nvPr>
            <p:ph type="sldNum" sz="quarter" idx="10"/>
          </p:nvPr>
        </p:nvSpPr>
        <p:spPr/>
        <p:txBody>
          <a:bodyPr/>
          <a:lstStyle/>
          <a:p>
            <a:fld id="{175A6592-8C83-4499-BAA3-3293923D9871}" type="slidenum">
              <a:rPr lang="en-US" smtClean="0"/>
              <a:t>40</a:t>
            </a:fld>
            <a:endParaRPr lang="en-US" dirty="0"/>
          </a:p>
        </p:txBody>
      </p:sp>
    </p:spTree>
    <p:extLst>
      <p:ext uri="{BB962C8B-B14F-4D97-AF65-F5344CB8AC3E}">
        <p14:creationId xmlns:p14="http://schemas.microsoft.com/office/powerpoint/2010/main" val="34245152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top 5 things you need to know.  </a:t>
            </a:r>
          </a:p>
          <a:p>
            <a:endParaRPr lang="en-US" dirty="0"/>
          </a:p>
          <a:p>
            <a:r>
              <a:rPr lang="en-US" dirty="0"/>
              <a:t>#1. Most importantly, e-Manifests will launch on June 30, 2018.  This will happen nation-wide, every state at the same time.  No exceptions.</a:t>
            </a:r>
          </a:p>
          <a:p>
            <a:endParaRPr lang="en-US" dirty="0"/>
          </a:p>
          <a:p>
            <a:r>
              <a:rPr lang="en-US" dirty="0"/>
              <a:t>#2.  Though the app is not live at this time, you can sign up, browse, test and comment on the preproduction version of the app by going to </a:t>
            </a:r>
          </a:p>
          <a:p>
            <a:r>
              <a:rPr lang="en-US" dirty="0">
                <a:hlinkClick r:id="rId3"/>
              </a:rPr>
              <a:t>https://rcrainfoprepro.epa.gov/rcrainfo/action/secured/login</a:t>
            </a:r>
            <a:endParaRPr lang="en-US" dirty="0"/>
          </a:p>
          <a:p>
            <a:endParaRPr lang="en-US" dirty="0"/>
          </a:p>
          <a:p>
            <a:r>
              <a:rPr lang="en-US" dirty="0"/>
              <a:t>This will help you, not only become familiar with e-manifests, but you can become familiar with how to register for the app when it goes live.</a:t>
            </a:r>
          </a:p>
          <a:p>
            <a:endParaRPr lang="en-US" dirty="0"/>
          </a:p>
          <a:p>
            <a:r>
              <a:rPr lang="en-US" dirty="0"/>
              <a:t>After all, I find that the hardest part of using software is logging in.</a:t>
            </a:r>
          </a:p>
        </p:txBody>
      </p:sp>
      <p:sp>
        <p:nvSpPr>
          <p:cNvPr id="4" name="Slide Number Placeholder 3"/>
          <p:cNvSpPr>
            <a:spLocks noGrp="1"/>
          </p:cNvSpPr>
          <p:nvPr>
            <p:ph type="sldNum" sz="quarter" idx="10"/>
          </p:nvPr>
        </p:nvSpPr>
        <p:spPr/>
        <p:txBody>
          <a:bodyPr/>
          <a:lstStyle/>
          <a:p>
            <a:fld id="{175A6592-8C83-4499-BAA3-3293923D9871}" type="slidenum">
              <a:rPr lang="en-US" smtClean="0"/>
              <a:t>41</a:t>
            </a:fld>
            <a:endParaRPr lang="en-US" dirty="0"/>
          </a:p>
        </p:txBody>
      </p:sp>
    </p:spTree>
    <p:extLst>
      <p:ext uri="{BB962C8B-B14F-4D97-AF65-F5344CB8AC3E}">
        <p14:creationId xmlns:p14="http://schemas.microsoft.com/office/powerpoint/2010/main" val="17794562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#3.  Here is the big one.</a:t>
            </a:r>
          </a:p>
          <a:p>
            <a:endParaRPr lang="en-US" sz="1000" dirty="0"/>
          </a:p>
          <a:p>
            <a:r>
              <a:rPr lang="en-US" sz="1000" dirty="0"/>
              <a:t>Receiving facilities are responsible for submitting each and every manifest to the EPA.</a:t>
            </a:r>
          </a:p>
          <a:p>
            <a:endParaRPr lang="en-US" sz="1000" dirty="0"/>
          </a:p>
          <a:p>
            <a:r>
              <a:rPr lang="en-US" sz="1000" dirty="0"/>
              <a:t>Receiving facilities include sites that receive both RCRA hazardous waste and/or state only hazardous waste.  It may also include sites receiving PCB waste.</a:t>
            </a:r>
          </a:p>
          <a:p>
            <a:endParaRPr lang="en-US" sz="1000" dirty="0"/>
          </a:p>
          <a:p>
            <a:r>
              <a:rPr lang="en-US" sz="1000" dirty="0"/>
              <a:t>In Arizona this includes treatment storage and disposal facilities that receive state only hazardous waste.  As Arizona has no state only waste, this would apply to sites receiving state only waste from other states such as California and Texas.  </a:t>
            </a:r>
          </a:p>
          <a:p>
            <a:r>
              <a:rPr lang="en-US" sz="1000" dirty="0"/>
              <a:t>ADEQ is particularly interested in making sure these sites sign up of the program.</a:t>
            </a:r>
          </a:p>
          <a:p>
            <a:endParaRPr lang="en-US" sz="1000" dirty="0"/>
          </a:p>
          <a:p>
            <a:r>
              <a:rPr lang="en-US" sz="1000" dirty="0"/>
              <a:t>The receiving facility may choose to submit electronically or by paper.  However, it is an all or nothing deal.  If electronic, all manifests need to be submitted electronically.  If paper, all manifests must be submitted as paper.  Therefore, if you are a generator or transporter, you will need to coordinate with your receiving facility to determine if you need to register for e-manifests or not.</a:t>
            </a:r>
          </a:p>
          <a:p>
            <a:endParaRPr lang="en-US" sz="1000" dirty="0"/>
          </a:p>
          <a:p>
            <a:r>
              <a:rPr lang="en-US" sz="1000" dirty="0"/>
              <a:t>If submitting electronically, each receiving facility must register for e-manifests.</a:t>
            </a:r>
          </a:p>
          <a:p>
            <a:endParaRPr lang="en-US" sz="1000" dirty="0"/>
          </a:p>
          <a:p>
            <a:r>
              <a:rPr lang="en-US" sz="1000" dirty="0"/>
              <a:t>The receiving facilities are also responsible for paying the fee associated with each manifests.  These fees may affect the cost for each generator, so please take note.  Here is the breakdown of fees:</a:t>
            </a:r>
          </a:p>
          <a:p>
            <a:r>
              <a:rPr lang="en-US" sz="1000" dirty="0"/>
              <a:t>	Electronic submissions – which includes hybrid manifests  is $5</a:t>
            </a:r>
          </a:p>
          <a:p>
            <a:r>
              <a:rPr lang="en-US" sz="1000" dirty="0"/>
              <a:t>	If the</a:t>
            </a:r>
            <a:r>
              <a:rPr lang="en-US" sz="1000" baseline="0" dirty="0"/>
              <a:t> receiving facility has its own electronic manifest system and uploads the manifests from it then the cost is $6.50</a:t>
            </a:r>
          </a:p>
          <a:p>
            <a:r>
              <a:rPr lang="en-US" sz="1000" baseline="0" dirty="0"/>
              <a:t>	It is $10 if paper manifests are used and then they are scanned and emailed to EPA.</a:t>
            </a:r>
          </a:p>
          <a:p>
            <a:r>
              <a:rPr lang="en-US" sz="1000" baseline="0" dirty="0"/>
              <a:t>	Finally, if the paper manifests are sent to EPA by regular mail, then the cost is $15 per manifest.</a:t>
            </a:r>
            <a:endParaRPr lang="en-US" sz="1000" dirty="0"/>
          </a:p>
          <a:p>
            <a:r>
              <a:rPr lang="en-US" sz="1000" dirty="0"/>
              <a:t>	</a:t>
            </a:r>
          </a:p>
        </p:txBody>
      </p:sp>
      <p:sp>
        <p:nvSpPr>
          <p:cNvPr id="4" name="Slide Number Placeholder 3"/>
          <p:cNvSpPr>
            <a:spLocks noGrp="1"/>
          </p:cNvSpPr>
          <p:nvPr>
            <p:ph type="sldNum" sz="quarter" idx="10"/>
          </p:nvPr>
        </p:nvSpPr>
        <p:spPr/>
        <p:txBody>
          <a:bodyPr/>
          <a:lstStyle/>
          <a:p>
            <a:fld id="{175A6592-8C83-4499-BAA3-3293923D9871}" type="slidenum">
              <a:rPr lang="en-US" smtClean="0"/>
              <a:t>42</a:t>
            </a:fld>
            <a:endParaRPr lang="en-US" dirty="0"/>
          </a:p>
        </p:txBody>
      </p:sp>
    </p:spTree>
    <p:extLst>
      <p:ext uri="{BB962C8B-B14F-4D97-AF65-F5344CB8AC3E}">
        <p14:creationId xmlns:p14="http://schemas.microsoft.com/office/powerpoint/2010/main" val="39795702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a:t>
            </a:r>
            <a:r>
              <a:rPr lang="en-US" baseline="0" dirty="0"/>
              <a:t>  Who should register for e-manifest data?</a:t>
            </a:r>
          </a:p>
          <a:p>
            <a:endParaRPr lang="en-US" baseline="0" dirty="0"/>
          </a:p>
          <a:p>
            <a:r>
              <a:rPr lang="en-US" baseline="0" dirty="0"/>
              <a:t>A hander, whether generator, transporter, tsdf or other, needs to register for e-manifests if it wishes to:</a:t>
            </a:r>
          </a:p>
          <a:p>
            <a:r>
              <a:rPr lang="en-US" baseline="0" dirty="0"/>
              <a:t>	Initiate or create an e-manifest.  This is the handler that enters all the manifest detail data into the e-manifest application.</a:t>
            </a:r>
          </a:p>
          <a:p>
            <a:r>
              <a:rPr lang="en-US" baseline="0" dirty="0"/>
              <a:t>	Submit an e-manifest.  This would be a receiving facility that wishes to take advantage of e-manifests.</a:t>
            </a:r>
          </a:p>
          <a:p>
            <a:r>
              <a:rPr lang="en-US" baseline="0" dirty="0"/>
              <a:t>	Make corrections to an e-manifest.  This would be any handler along the chain of customer of the hazardous waste that wants to make corrections to a manifest.</a:t>
            </a:r>
          </a:p>
          <a:p>
            <a:r>
              <a:rPr lang="en-US" baseline="0" dirty="0"/>
              <a:t>	Track its waste through the e-manifest system.  This includes any handler that wants to make sure the hazardous waste was transported to the appropriate site or an LQG that wants to take advantage of having its manifests data available to complete and EPA biennial report or Arizona LQG facility annual report.</a:t>
            </a:r>
          </a:p>
          <a:p>
            <a:endParaRPr lang="en-US" baseline="0" dirty="0"/>
          </a:p>
          <a:p>
            <a:r>
              <a:rPr lang="en-US" baseline="0" dirty="0"/>
              <a:t>Finally, #5.  Manifests data will be available on-line to anyone 90 days after EPA receives the manifest data.  This means even members of the general public that want to see manifests from any site he or she is interested in, can view the data in RCRAInfo, the EPA’s database.</a:t>
            </a:r>
          </a:p>
        </p:txBody>
      </p:sp>
      <p:sp>
        <p:nvSpPr>
          <p:cNvPr id="4" name="Slide Number Placeholder 3"/>
          <p:cNvSpPr>
            <a:spLocks noGrp="1"/>
          </p:cNvSpPr>
          <p:nvPr>
            <p:ph type="sldNum" sz="quarter" idx="10"/>
          </p:nvPr>
        </p:nvSpPr>
        <p:spPr/>
        <p:txBody>
          <a:bodyPr/>
          <a:lstStyle/>
          <a:p>
            <a:fld id="{175A6592-8C83-4499-BAA3-3293923D9871}" type="slidenum">
              <a:rPr lang="en-US" smtClean="0"/>
              <a:t>43</a:t>
            </a:fld>
            <a:endParaRPr lang="en-US" dirty="0"/>
          </a:p>
        </p:txBody>
      </p:sp>
    </p:spTree>
    <p:extLst>
      <p:ext uri="{BB962C8B-B14F-4D97-AF65-F5344CB8AC3E}">
        <p14:creationId xmlns:p14="http://schemas.microsoft.com/office/powerpoint/2010/main" val="39423818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gone</a:t>
            </a:r>
            <a:r>
              <a:rPr lang="en-US" baseline="0" dirty="0"/>
              <a:t> over the different ways in which a receiving facility can submit a manifest, but what types of manifests are available to the generator.</a:t>
            </a:r>
          </a:p>
          <a:p>
            <a:r>
              <a:rPr lang="en-US" baseline="0" dirty="0"/>
              <a:t>Well, </a:t>
            </a:r>
            <a:r>
              <a:rPr lang="en-US" dirty="0"/>
              <a:t>I</a:t>
            </a:r>
            <a:r>
              <a:rPr lang="en-US" baseline="0" dirty="0"/>
              <a:t> said that I would go over the different options earlier in the presentation, so here we go…</a:t>
            </a:r>
          </a:p>
          <a:p>
            <a:endParaRPr lang="en-US" baseline="0" dirty="0"/>
          </a:p>
          <a:p>
            <a:r>
              <a:rPr lang="en-US" baseline="0" dirty="0"/>
              <a:t>Electronic manifests</a:t>
            </a:r>
          </a:p>
          <a:p>
            <a:r>
              <a:rPr lang="en-US" baseline="0" dirty="0"/>
              <a:t>Are created electronically in the e-manifest system and are signed electronically by all the handlers along the custody chain of the hazardous waste.</a:t>
            </a:r>
          </a:p>
          <a:p>
            <a:endParaRPr lang="en-US" baseline="0" dirty="0"/>
          </a:p>
          <a:p>
            <a:r>
              <a:rPr lang="en-US" baseline="0" dirty="0"/>
              <a:t>Hybrid manifests</a:t>
            </a:r>
          </a:p>
          <a:p>
            <a:r>
              <a:rPr lang="en-US" baseline="0" dirty="0"/>
              <a:t>A hybrid manifest starts as a paper manifest signed by the generator, but is converted to an electronic manifest and is signed electronically by the transporters and the receiving facility.  This implies that the transporter has the ability to create the electronic version of the manifest in the e-manifest app, but I have not been told how this will work.</a:t>
            </a:r>
          </a:p>
          <a:p>
            <a:endParaRPr lang="en-US" baseline="0" dirty="0"/>
          </a:p>
          <a:p>
            <a:r>
              <a:rPr lang="en-US" baseline="0" dirty="0"/>
              <a:t>Paper manifests will work as they do now.  The generator, transporters and receiving facility will all sign on paper.  The receiving facility will mail the manifests to EPA, scan and email the manifest, or enter the manifest into its own database and upload the data.</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44</a:t>
            </a:fld>
            <a:endParaRPr lang="en-US" dirty="0"/>
          </a:p>
        </p:txBody>
      </p:sp>
    </p:spTree>
    <p:extLst>
      <p:ext uri="{BB962C8B-B14F-4D97-AF65-F5344CB8AC3E}">
        <p14:creationId xmlns:p14="http://schemas.microsoft.com/office/powerpoint/2010/main" val="465176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permission levels will you</a:t>
            </a:r>
            <a:r>
              <a:rPr lang="en-US" baseline="0" dirty="0"/>
              <a:t> have to choose from?</a:t>
            </a:r>
          </a:p>
          <a:p>
            <a:endParaRPr lang="en-US" baseline="0" dirty="0"/>
          </a:p>
          <a:p>
            <a:r>
              <a:rPr lang="en-US" baseline="0" dirty="0"/>
              <a:t>The lowest level of permissions is the viewer.</a:t>
            </a:r>
          </a:p>
          <a:p>
            <a:r>
              <a:rPr lang="en-US" baseline="0" dirty="0"/>
              <a:t>This user can search for specific manifests and view them.  This is the level which the general public will request.</a:t>
            </a:r>
          </a:p>
          <a:p>
            <a:endParaRPr lang="en-US" baseline="0" dirty="0"/>
          </a:p>
          <a:p>
            <a:r>
              <a:rPr lang="en-US" baseline="0" dirty="0"/>
              <a:t>A preparer can prepare or create a manifest by entering data into the app.  A preparer can also edit manifests that are already in the system.  He or she can also help others register, though they will not be able to set up the electronic signature for those they are helping to register.</a:t>
            </a:r>
          </a:p>
          <a:p>
            <a:endParaRPr lang="en-US" baseline="0" dirty="0"/>
          </a:p>
          <a:p>
            <a:r>
              <a:rPr lang="en-US" baseline="0" dirty="0"/>
              <a:t>A certifier can do all the above plus sign and submit manifests.  Each site will need at least one certifier and each driver for a transporter must register as a certifier.</a:t>
            </a:r>
          </a:p>
          <a:p>
            <a:endParaRPr lang="en-US" baseline="0" dirty="0"/>
          </a:p>
          <a:p>
            <a:r>
              <a:rPr lang="en-US" baseline="0" dirty="0"/>
              <a:t>Site mangers can manage all the sites under his or her control.  That means that a site manager can be associated with more than one site.  This would be extremely helpful for companies that have numerous sites such as chain stores.</a:t>
            </a:r>
          </a:p>
          <a:p>
            <a:r>
              <a:rPr lang="en-US" baseline="0" dirty="0"/>
              <a:t>Signing up as a site manager also automatically registers the person and his or her sites for e-manifests.  Since the e-manifest app is not in production, but other modules, such as the biennial report and myRCRAID, you can currently register in production as a site manager and be registered for e-manifests.  We will go over the process later.</a:t>
            </a:r>
          </a:p>
          <a:p>
            <a:r>
              <a:rPr lang="en-US" baseline="0" dirty="0"/>
              <a:t>A site manager can also register other individuals in the company for e-manifests.  This is helpful for a transporter who needs to register numerous drivers.</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45</a:t>
            </a:fld>
            <a:endParaRPr lang="en-US" dirty="0"/>
          </a:p>
        </p:txBody>
      </p:sp>
    </p:spTree>
    <p:extLst>
      <p:ext uri="{BB962C8B-B14F-4D97-AF65-F5344CB8AC3E}">
        <p14:creationId xmlns:p14="http://schemas.microsoft.com/office/powerpoint/2010/main" val="32584323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industry</a:t>
            </a:r>
            <a:r>
              <a:rPr lang="en-US" baseline="0" dirty="0"/>
              <a:t> responsibilities.  </a:t>
            </a:r>
          </a:p>
          <a:p>
            <a:endParaRPr lang="en-US" baseline="0" dirty="0"/>
          </a:p>
          <a:p>
            <a:r>
              <a:rPr lang="en-US" baseline="0" dirty="0"/>
              <a:t>Who needs to register?</a:t>
            </a:r>
          </a:p>
          <a:p>
            <a:r>
              <a:rPr lang="en-US" baseline="0" dirty="0"/>
              <a:t>All receiving facilities:</a:t>
            </a:r>
          </a:p>
          <a:p>
            <a:r>
              <a:rPr lang="en-US" baseline="0" dirty="0"/>
              <a:t>In Arizona, this includes Treatment storage and disposal facilities; resource recovery facilities, sites receiving state regulated hazardous waste from outside Arizona and sites receiving PCB waste shipped on a hazardous waste manifest.</a:t>
            </a:r>
          </a:p>
          <a:p>
            <a:endParaRPr lang="en-US" baseline="0" dirty="0"/>
          </a:p>
          <a:p>
            <a:r>
              <a:rPr lang="en-US" baseline="0" dirty="0"/>
              <a:t>ADEQ recommends that all such facilities register.</a:t>
            </a:r>
          </a:p>
          <a:p>
            <a:endParaRPr lang="en-US" baseline="0" dirty="0"/>
          </a:p>
          <a:p>
            <a:r>
              <a:rPr lang="en-US" baseline="0" dirty="0"/>
              <a:t>EPA recommends 2 persons register for each site as a site manager.  This ensures that there is coverage at all times, in case the primary site manager is not available, for creating, editing and signing manifests as well as registering others for the system.</a:t>
            </a:r>
          </a:p>
        </p:txBody>
      </p:sp>
      <p:sp>
        <p:nvSpPr>
          <p:cNvPr id="4" name="Slide Number Placeholder 3"/>
          <p:cNvSpPr>
            <a:spLocks noGrp="1"/>
          </p:cNvSpPr>
          <p:nvPr>
            <p:ph type="sldNum" sz="quarter" idx="10"/>
          </p:nvPr>
        </p:nvSpPr>
        <p:spPr/>
        <p:txBody>
          <a:bodyPr/>
          <a:lstStyle/>
          <a:p>
            <a:fld id="{175A6592-8C83-4499-BAA3-3293923D9871}" type="slidenum">
              <a:rPr lang="en-US" smtClean="0"/>
              <a:t>46</a:t>
            </a:fld>
            <a:endParaRPr lang="en-US" dirty="0"/>
          </a:p>
        </p:txBody>
      </p:sp>
    </p:spTree>
    <p:extLst>
      <p:ext uri="{BB962C8B-B14F-4D97-AF65-F5344CB8AC3E}">
        <p14:creationId xmlns:p14="http://schemas.microsoft.com/office/powerpoint/2010/main" val="32412597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a:t>
            </a:r>
            <a:r>
              <a:rPr lang="en-US" baseline="0" dirty="0"/>
              <a:t> type handler will have different responsibilities.  These are outlined on the fact sheets that will be posted on ADEQ’s website by the end of May. </a:t>
            </a:r>
          </a:p>
          <a:p>
            <a:endParaRPr lang="en-US" baseline="0" dirty="0"/>
          </a:p>
          <a:p>
            <a:r>
              <a:rPr lang="en-US" baseline="0" dirty="0"/>
              <a:t>So, lets go over them by handler type.</a:t>
            </a:r>
          </a:p>
          <a:p>
            <a:endParaRPr lang="en-US" baseline="0" dirty="0"/>
          </a:p>
          <a:p>
            <a:r>
              <a:rPr lang="en-US" baseline="0" dirty="0"/>
              <a:t>Receiving facilities have the greatest responsibility, so I go over them first.</a:t>
            </a:r>
          </a:p>
          <a:p>
            <a:endParaRPr lang="en-US" baseline="0" dirty="0"/>
          </a:p>
          <a:p>
            <a:r>
              <a:rPr lang="en-US" baseline="0" dirty="0"/>
              <a:t>First, each receiving facility must have an EPA ID number.  That may seem obvious, but there may be sites receiving state only hazardous waste from outside Arizona that have not needed an EPA ID number previously.  Now these sites will.</a:t>
            </a:r>
          </a:p>
          <a:p>
            <a:endParaRPr lang="en-US" baseline="0" dirty="0"/>
          </a:p>
          <a:p>
            <a:r>
              <a:rPr lang="en-US" baseline="0" dirty="0"/>
              <a:t>The receiving facilities will be responsible for submitting each manifest to EPA.  I think that that was the third time I mentioned that.</a:t>
            </a:r>
          </a:p>
          <a:p>
            <a:r>
              <a:rPr lang="en-US" baseline="0" dirty="0"/>
              <a:t>They will be the only handler type that can submit a manifest directly to EPA.</a:t>
            </a:r>
          </a:p>
          <a:p>
            <a:r>
              <a:rPr lang="en-US" baseline="0" dirty="0"/>
              <a:t>Receiving facilities will no longer submit manifests to the states.  So there will no longer be a “Designated facility to Generator State” nor a “Designated Facility to Destination State’ copy of a manifest.</a:t>
            </a:r>
          </a:p>
          <a:p>
            <a:endParaRPr lang="en-US" baseline="0" dirty="0"/>
          </a:p>
          <a:p>
            <a:r>
              <a:rPr lang="en-US" baseline="0" dirty="0"/>
              <a:t>The will be able to choose the type of manifests to be used, either Electronic, Hybrid or paper and how to submit, either through the app, upload from its own database, scanned and emailed or regular mail.</a:t>
            </a:r>
          </a:p>
          <a:p>
            <a:endParaRPr lang="en-US" baseline="0" dirty="0"/>
          </a:p>
          <a:p>
            <a:r>
              <a:rPr lang="en-US" baseline="0" dirty="0"/>
              <a:t>Receiving facilities will be responsible for submitting manifests for any regulated material, RCRA hazardous waste, state only hazardous waste, or PCB waste shipped on a manifest.</a:t>
            </a:r>
          </a:p>
          <a:p>
            <a:endParaRPr lang="en-US" baseline="0" dirty="0"/>
          </a:p>
          <a:p>
            <a:r>
              <a:rPr lang="en-US" baseline="0" dirty="0"/>
              <a:t>The manifests need to submitted to EPA within 30 days of receiving the waste.  If using e-manifests, as soon as the receiving facility signs the manifests it is submitted in real time.  No problem.  If using paper manifests, 30 days is the deadline.</a:t>
            </a:r>
          </a:p>
          <a:p>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47</a:t>
            </a:fld>
            <a:endParaRPr lang="en-US" dirty="0"/>
          </a:p>
        </p:txBody>
      </p:sp>
    </p:spTree>
    <p:extLst>
      <p:ext uri="{BB962C8B-B14F-4D97-AF65-F5344CB8AC3E}">
        <p14:creationId xmlns:p14="http://schemas.microsoft.com/office/powerpoint/2010/main" val="39967814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it</a:t>
            </a:r>
            <a:r>
              <a:rPr lang="en-US" baseline="0" dirty="0"/>
              <a:t> is again – a receiving facility must submit either all electronic manifests or all paper.  It cannot go back and forth.</a:t>
            </a:r>
          </a:p>
          <a:p>
            <a:endParaRPr lang="en-US" baseline="0" dirty="0"/>
          </a:p>
          <a:p>
            <a:r>
              <a:rPr lang="en-US" baseline="0" dirty="0"/>
              <a:t>Receiving facilities are also responsible for paying the e-manifests fees;  remember these?</a:t>
            </a:r>
          </a:p>
          <a:p>
            <a:r>
              <a:rPr lang="en-US" baseline="0" dirty="0"/>
              <a:t>E-manifests are $4</a:t>
            </a:r>
          </a:p>
          <a:p>
            <a:r>
              <a:rPr lang="en-US" baseline="0" dirty="0"/>
              <a:t>Hybrid manifests are $4</a:t>
            </a:r>
          </a:p>
          <a:p>
            <a:r>
              <a:rPr lang="en-US" baseline="0" dirty="0"/>
              <a:t>Manifests uploaded from a receiving facility’s own database to RCRAInfo, EPA’s database will be $7</a:t>
            </a:r>
          </a:p>
          <a:p>
            <a:r>
              <a:rPr lang="en-US" baseline="0" dirty="0"/>
              <a:t>Scanned and emailed paper copies will be $13.</a:t>
            </a:r>
          </a:p>
          <a:p>
            <a:r>
              <a:rPr lang="en-US" baseline="0" dirty="0"/>
              <a:t>Mailed paper manifests will be $20.</a:t>
            </a:r>
          </a:p>
          <a:p>
            <a:endParaRPr lang="en-US" baseline="0" dirty="0"/>
          </a:p>
          <a:p>
            <a:r>
              <a:rPr lang="en-US" baseline="0" dirty="0"/>
              <a:t>Also, since the receiving facilities are responsible for the fees, each must register with pay.gov, the website for the US Department of the Treasury through which payments will be made.  Again, this portion of the system has not been explained to the states as of yet, so I’m not sure how it will work.</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48</a:t>
            </a:fld>
            <a:endParaRPr lang="en-US" dirty="0"/>
          </a:p>
        </p:txBody>
      </p:sp>
    </p:spTree>
    <p:extLst>
      <p:ext uri="{BB962C8B-B14F-4D97-AF65-F5344CB8AC3E}">
        <p14:creationId xmlns:p14="http://schemas.microsoft.com/office/powerpoint/2010/main" val="10569041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it</a:t>
            </a:r>
            <a:r>
              <a:rPr lang="en-US" baseline="0" dirty="0"/>
              <a:t> is again – a receiving facility must submit either all electronic manifests or all paper.  It cannot go back and forth.</a:t>
            </a:r>
          </a:p>
          <a:p>
            <a:endParaRPr lang="en-US" baseline="0" dirty="0"/>
          </a:p>
          <a:p>
            <a:r>
              <a:rPr lang="en-US" baseline="0" dirty="0"/>
              <a:t>Receiving facilities are also responsible for paying the e-manifests fees;  remember these?</a:t>
            </a:r>
          </a:p>
          <a:p>
            <a:r>
              <a:rPr lang="en-US" baseline="0" dirty="0"/>
              <a:t>E-manifests are $4</a:t>
            </a:r>
          </a:p>
          <a:p>
            <a:r>
              <a:rPr lang="en-US" baseline="0" dirty="0"/>
              <a:t>Hybrid manifests are $4</a:t>
            </a:r>
          </a:p>
          <a:p>
            <a:r>
              <a:rPr lang="en-US" baseline="0" dirty="0"/>
              <a:t>Manifests uploaded from a receiving facility’s own database to RCRAInfo, EPA’s database will be $7</a:t>
            </a:r>
          </a:p>
          <a:p>
            <a:r>
              <a:rPr lang="en-US" baseline="0" dirty="0"/>
              <a:t>Scanned and emailed paper copies will be $13.</a:t>
            </a:r>
          </a:p>
          <a:p>
            <a:r>
              <a:rPr lang="en-US" baseline="0" dirty="0"/>
              <a:t>Mailed paper manifests will be $20.</a:t>
            </a:r>
          </a:p>
          <a:p>
            <a:endParaRPr lang="en-US" baseline="0" dirty="0"/>
          </a:p>
          <a:p>
            <a:r>
              <a:rPr lang="en-US" baseline="0" dirty="0"/>
              <a:t>Also, since the receiving facilities are responsible for the fees, each must register with pay.gov, the website for the US Department of the Treasury through which payments will be made.  Again, this portion of the system has not been explained to the states as of yet, so I’m not sure how it will work.</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49</a:t>
            </a:fld>
            <a:endParaRPr lang="en-US" dirty="0"/>
          </a:p>
        </p:txBody>
      </p:sp>
    </p:spTree>
    <p:extLst>
      <p:ext uri="{BB962C8B-B14F-4D97-AF65-F5344CB8AC3E}">
        <p14:creationId xmlns:p14="http://schemas.microsoft.com/office/powerpoint/2010/main" val="2871138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a:t>
            </a:r>
            <a:r>
              <a:rPr lang="en-US" baseline="0" dirty="0"/>
              <a:t> the Air Quality Division you may receive several AZPDES permits, Aquifer protections permits and discharge monitoring reporting.   </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5</a:t>
            </a:fld>
            <a:endParaRPr lang="en-US" dirty="0"/>
          </a:p>
        </p:txBody>
      </p:sp>
    </p:spTree>
    <p:extLst>
      <p:ext uri="{BB962C8B-B14F-4D97-AF65-F5344CB8AC3E}">
        <p14:creationId xmlns:p14="http://schemas.microsoft.com/office/powerpoint/2010/main" val="15594725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a:t>
            </a:r>
            <a:r>
              <a:rPr lang="en-US" baseline="0" dirty="0"/>
              <a:t> responsibility of the receiving facilities to work with your customers.  Make sure each is prepared if you are going to take advantage of the e-manifests system.</a:t>
            </a:r>
          </a:p>
          <a:p>
            <a:endParaRPr lang="en-US" baseline="0" dirty="0"/>
          </a:p>
          <a:p>
            <a:r>
              <a:rPr lang="en-US" baseline="0" dirty="0"/>
              <a:t>Ensure that the transporters that will be delivering hazardous waste to your facility are using the proper manifest type.</a:t>
            </a:r>
          </a:p>
          <a:p>
            <a:r>
              <a:rPr lang="en-US" baseline="0" dirty="0"/>
              <a:t>Ensure the generators sending hazardous waste to your site are using the proper manifest type too.</a:t>
            </a:r>
          </a:p>
          <a:p>
            <a:r>
              <a:rPr lang="en-US" baseline="0" dirty="0"/>
              <a:t>Review the necessary procedures for using e-manifests with them.</a:t>
            </a:r>
          </a:p>
          <a:p>
            <a:endParaRPr lang="en-US" baseline="0" dirty="0"/>
          </a:p>
          <a:p>
            <a:r>
              <a:rPr lang="en-US" baseline="0" dirty="0"/>
              <a:t>If you are a receiving facility and you will still be using paper manifests, you will still need to return the proper manifests copy to the generators within 30 days from the end of the month of shipment.</a:t>
            </a:r>
          </a:p>
          <a:p>
            <a:r>
              <a:rPr lang="en-US" baseline="0" dirty="0"/>
              <a:t>This includes hybrid and scanned paper copies.</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50</a:t>
            </a:fld>
            <a:endParaRPr lang="en-US" dirty="0"/>
          </a:p>
        </p:txBody>
      </p:sp>
    </p:spTree>
    <p:extLst>
      <p:ext uri="{BB962C8B-B14F-4D97-AF65-F5344CB8AC3E}">
        <p14:creationId xmlns:p14="http://schemas.microsoft.com/office/powerpoint/2010/main" val="36416322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generator</a:t>
            </a:r>
            <a:r>
              <a:rPr lang="en-US" baseline="0" dirty="0"/>
              <a:t>s’ responsibilities?</a:t>
            </a:r>
          </a:p>
          <a:p>
            <a:endParaRPr lang="en-US" baseline="0" dirty="0"/>
          </a:p>
          <a:p>
            <a:r>
              <a:rPr lang="en-US" baseline="0" dirty="0"/>
              <a:t>Well generators should register for e-manifests if you want to create or edit a manifest.  A generator should also register if it wants to track its waste through the e-manifest system of view any manifest submitted to EPA.</a:t>
            </a:r>
          </a:p>
          <a:p>
            <a:r>
              <a:rPr lang="en-US" baseline="0" dirty="0"/>
              <a:t> </a:t>
            </a:r>
          </a:p>
          <a:p>
            <a:endParaRPr lang="en-US" baseline="0" dirty="0"/>
          </a:p>
          <a:p>
            <a:r>
              <a:rPr lang="en-US" baseline="0" dirty="0"/>
              <a:t>A generator should register if it wants to link its electronic manifest database to EPA’s e-manifest using an advance programming interface.  You may not be interested in this, but trust me, ADEQ definitely is….</a:t>
            </a:r>
          </a:p>
          <a:p>
            <a:endParaRPr lang="en-US" baseline="0" dirty="0"/>
          </a:p>
          <a:p>
            <a:r>
              <a:rPr lang="en-US" baseline="0" dirty="0"/>
              <a:t>EPA recommends 2 persons register as site managers for each site.  As mentioned before, this ensures coverage at all times and flexibility for registering others in the company for e-manifests.</a:t>
            </a:r>
          </a:p>
          <a:p>
            <a:endParaRPr lang="en-US" baseline="0" dirty="0"/>
          </a:p>
          <a:p>
            <a:r>
              <a:rPr lang="en-US" baseline="0" dirty="0"/>
              <a:t>I should add that generators should contact their transporters and receiving facilities to make sure what type of manifest will be used.</a:t>
            </a:r>
          </a:p>
          <a:p>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51</a:t>
            </a:fld>
            <a:endParaRPr lang="en-US" dirty="0"/>
          </a:p>
        </p:txBody>
      </p:sp>
    </p:spTree>
    <p:extLst>
      <p:ext uri="{BB962C8B-B14F-4D97-AF65-F5344CB8AC3E}">
        <p14:creationId xmlns:p14="http://schemas.microsoft.com/office/powerpoint/2010/main" val="34346224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Transporter responsibilities.</a:t>
            </a:r>
          </a:p>
          <a:p>
            <a:endParaRPr lang="en-US" dirty="0"/>
          </a:p>
          <a:p>
            <a:r>
              <a:rPr lang="en-US" dirty="0"/>
              <a:t>If a transporter wants</a:t>
            </a:r>
            <a:r>
              <a:rPr lang="en-US" baseline="0" dirty="0"/>
              <a:t> to initiate or create an e-manifests they need to register for the e-manifest app.</a:t>
            </a:r>
          </a:p>
          <a:p>
            <a:r>
              <a:rPr lang="en-US" baseline="0" dirty="0"/>
              <a:t>Also, if any receiving facilities it delivers to is using e-manifests, a transporter needs to register.</a:t>
            </a:r>
          </a:p>
          <a:p>
            <a:endParaRPr lang="en-US" baseline="0" dirty="0"/>
          </a:p>
          <a:p>
            <a:r>
              <a:rPr lang="en-US" baseline="0" dirty="0"/>
              <a:t>One of the other big responsibilities is to obtain portable devices and have network connectivity so that when picking up or dropping off waste it has the ability to sign the e-manifest.  Options include smart phones and tablets.</a:t>
            </a:r>
          </a:p>
          <a:p>
            <a:endParaRPr lang="en-US" baseline="0" dirty="0"/>
          </a:p>
          <a:p>
            <a:r>
              <a:rPr lang="en-US" baseline="0" dirty="0"/>
              <a:t>As with the receiving facilities, transporters need to work with their customers so that each customer knows what type of manifest is going to be used.</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52</a:t>
            </a:fld>
            <a:endParaRPr lang="en-US" dirty="0"/>
          </a:p>
        </p:txBody>
      </p:sp>
    </p:spTree>
    <p:extLst>
      <p:ext uri="{BB962C8B-B14F-4D97-AF65-F5344CB8AC3E}">
        <p14:creationId xmlns:p14="http://schemas.microsoft.com/office/powerpoint/2010/main" val="166133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all know that there is a group in</a:t>
            </a:r>
            <a:r>
              <a:rPr lang="en-US" baseline="0" dirty="0"/>
              <a:t> the hazardous waste industry known as brokers?</a:t>
            </a:r>
            <a:br>
              <a:rPr lang="en-US" baseline="0" dirty="0"/>
            </a:br>
            <a:endParaRPr lang="en-US" baseline="0" dirty="0"/>
          </a:p>
          <a:p>
            <a:r>
              <a:rPr lang="en-US" baseline="0" dirty="0"/>
              <a:t>Brokers arrange shipments for their customers.  Therefore, in e-manifests brokers can prepare, or create, manifests for their clients.</a:t>
            </a:r>
          </a:p>
          <a:p>
            <a:r>
              <a:rPr lang="en-US" baseline="0" dirty="0"/>
              <a:t>A broker can serve multiple clients.  There are some working for Arizona customers that have multiple big box store clients and, as a result have hundreds of sites.</a:t>
            </a:r>
          </a:p>
          <a:p>
            <a:endParaRPr lang="en-US" baseline="0" dirty="0"/>
          </a:p>
          <a:p>
            <a:r>
              <a:rPr lang="en-US" baseline="0" dirty="0"/>
              <a:t>Brokers can also track hazardous waste shipments through the e-manifest system.</a:t>
            </a:r>
          </a:p>
          <a:p>
            <a:endParaRPr lang="en-US" baseline="0" dirty="0"/>
          </a:p>
          <a:p>
            <a:r>
              <a:rPr lang="en-US" baseline="0" dirty="0"/>
              <a:t>Each broker must have an updated EPA ID number.  Otherwise, he or she will not be able to track manifest data.</a:t>
            </a:r>
          </a:p>
          <a:p>
            <a:endParaRPr lang="en-US" baseline="0" dirty="0"/>
          </a:p>
          <a:p>
            <a:r>
              <a:rPr lang="en-US" baseline="0" dirty="0"/>
              <a:t>A broker cannot sign a manifest remotely for a client.</a:t>
            </a:r>
          </a:p>
          <a:p>
            <a:r>
              <a:rPr lang="en-US" baseline="0" dirty="0"/>
              <a:t>To sign a manifest the broker must be operating from the generator’s site or be an offeror of the waste shipment.</a:t>
            </a:r>
          </a:p>
          <a:p>
            <a:endParaRPr lang="en-US" baseline="0" dirty="0"/>
          </a:p>
          <a:p>
            <a:r>
              <a:rPr lang="en-US" baseline="0" dirty="0"/>
              <a:t>Like receiving facilities and transporter, brokers need to work with their customers and with the transporters and receiving facilities being used to make sure the correct manifest type is being used.</a:t>
            </a:r>
          </a:p>
        </p:txBody>
      </p:sp>
      <p:sp>
        <p:nvSpPr>
          <p:cNvPr id="4" name="Slide Number Placeholder 3"/>
          <p:cNvSpPr>
            <a:spLocks noGrp="1"/>
          </p:cNvSpPr>
          <p:nvPr>
            <p:ph type="sldNum" sz="quarter" idx="10"/>
          </p:nvPr>
        </p:nvSpPr>
        <p:spPr/>
        <p:txBody>
          <a:bodyPr/>
          <a:lstStyle/>
          <a:p>
            <a:fld id="{175A6592-8C83-4499-BAA3-3293923D9871}" type="slidenum">
              <a:rPr lang="en-US" smtClean="0"/>
              <a:t>53</a:t>
            </a:fld>
            <a:endParaRPr lang="en-US" dirty="0"/>
          </a:p>
        </p:txBody>
      </p:sp>
    </p:spTree>
    <p:extLst>
      <p:ext uri="{BB962C8B-B14F-4D97-AF65-F5344CB8AC3E}">
        <p14:creationId xmlns:p14="http://schemas.microsoft.com/office/powerpoint/2010/main" val="3127794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responsibilities that all hazardous waste handlers need to keep in mind if they are going to take advantage of the e-manifest system.</a:t>
            </a:r>
          </a:p>
          <a:p>
            <a:endParaRPr lang="en-US" baseline="0" dirty="0"/>
          </a:p>
          <a:p>
            <a:r>
              <a:rPr lang="en-US" baseline="0" dirty="0"/>
              <a:t>All handlers need to have an EPA ID number.</a:t>
            </a:r>
          </a:p>
          <a:p>
            <a:r>
              <a:rPr lang="en-US" baseline="0" dirty="0"/>
              <a:t>	If you are a CESQG, which in the future will be known as a VSQG, very small quantity generator, and do not need or wish to use e-manifests, the VESQG site does not need an EPA ID number.</a:t>
            </a:r>
          </a:p>
          <a:p>
            <a:r>
              <a:rPr lang="en-US" baseline="0" dirty="0"/>
              <a:t>	If the VSQG does wish to use e-manifests, they do need an EPA ID number.</a:t>
            </a:r>
          </a:p>
          <a:p>
            <a:endParaRPr lang="en-US" baseline="0" dirty="0"/>
          </a:p>
          <a:p>
            <a:r>
              <a:rPr lang="en-US" baseline="0" dirty="0"/>
              <a:t>Check with you receiving or destination facilities.  These are the people that will be making the decision as to what type of manifests you will need to use.</a:t>
            </a:r>
          </a:p>
          <a:p>
            <a:r>
              <a:rPr lang="en-US" baseline="0" dirty="0"/>
              <a:t>If you are not joining the e-manifest system, you will need to obtain the new 5 copy manifest forms from your printer.</a:t>
            </a:r>
          </a:p>
          <a:p>
            <a:r>
              <a:rPr lang="en-US" baseline="0" dirty="0"/>
              <a:t>These forms will not have the designated facility to generator state not the designated facility to destination state copies in the manifest packet.  However, it will have a new copy which the designated facility will send to EPA.</a:t>
            </a:r>
          </a:p>
          <a:p>
            <a:endParaRPr lang="en-US" baseline="0" dirty="0"/>
          </a:p>
          <a:p>
            <a:r>
              <a:rPr lang="en-US" baseline="0" dirty="0"/>
              <a:t>Make sure that all your site information is updated.  That means if you have any changes to the owner, operator, contact, site status or other hazardous waste activities, you need to submit an 8700-12 form to ADEQ.  The forms are available by searching for EPA 8700-12 in Google or Yahoo, or you can email me and I will attach a copy and email you back.</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54</a:t>
            </a:fld>
            <a:endParaRPr lang="en-US" dirty="0"/>
          </a:p>
        </p:txBody>
      </p:sp>
    </p:spTree>
    <p:extLst>
      <p:ext uri="{BB962C8B-B14F-4D97-AF65-F5344CB8AC3E}">
        <p14:creationId xmlns:p14="http://schemas.microsoft.com/office/powerpoint/2010/main" val="18963908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not using</a:t>
            </a:r>
            <a:r>
              <a:rPr lang="en-US" baseline="0" dirty="0"/>
              <a:t> the e-manifest system, all handlers should begin to phase out his or her supply of current manifest forms.</a:t>
            </a:r>
          </a:p>
          <a:p>
            <a:r>
              <a:rPr lang="en-US" baseline="0" dirty="0"/>
              <a:t>You can do this by adding a label stating designated facility to EPA’s e-manifest system to the top copy.</a:t>
            </a:r>
          </a:p>
          <a:p>
            <a:endParaRPr lang="en-US" baseline="0" dirty="0"/>
          </a:p>
          <a:p>
            <a:r>
              <a:rPr lang="en-US" baseline="0" dirty="0"/>
              <a:t>If you need to you should update your processes and systems.  These may mean training for your personnel, new standard works and even enhancing your current computer software.</a:t>
            </a:r>
          </a:p>
          <a:p>
            <a:endParaRPr lang="en-US" baseline="0" dirty="0"/>
          </a:p>
          <a:p>
            <a:r>
              <a:rPr lang="en-US" baseline="0" dirty="0"/>
              <a:t>Be prepared to phase in the new 5 copy paper manifest forms.</a:t>
            </a:r>
          </a:p>
          <a:p>
            <a:r>
              <a:rPr lang="en-US" baseline="0" dirty="0"/>
              <a:t>The new forms will become effective on June 30, 2018, the same day that e-manifests goes live.  Again, if you are not opting into the e-manifest system or if the system is delayed until after June 30, 2018, get in touch with your manifest supplier to make sure you have the new forms.</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55</a:t>
            </a:fld>
            <a:endParaRPr lang="en-US" dirty="0"/>
          </a:p>
        </p:txBody>
      </p:sp>
    </p:spTree>
    <p:extLst>
      <p:ext uri="{BB962C8B-B14F-4D97-AF65-F5344CB8AC3E}">
        <p14:creationId xmlns:p14="http://schemas.microsoft.com/office/powerpoint/2010/main" val="19054716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56</a:t>
            </a:fld>
            <a:endParaRPr lang="en-US" dirty="0"/>
          </a:p>
        </p:txBody>
      </p:sp>
    </p:spTree>
    <p:extLst>
      <p:ext uri="{BB962C8B-B14F-4D97-AF65-F5344CB8AC3E}">
        <p14:creationId xmlns:p14="http://schemas.microsoft.com/office/powerpoint/2010/main" val="468463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57</a:t>
            </a:fld>
            <a:endParaRPr lang="en-US" dirty="0"/>
          </a:p>
        </p:txBody>
      </p:sp>
    </p:spTree>
    <p:extLst>
      <p:ext uri="{BB962C8B-B14F-4D97-AF65-F5344CB8AC3E}">
        <p14:creationId xmlns:p14="http://schemas.microsoft.com/office/powerpoint/2010/main" val="23723940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5A6592-8C83-4499-BAA3-3293923D9871}" type="slidenum">
              <a:rPr lang="en-US" smtClean="0"/>
              <a:t>58</a:t>
            </a:fld>
            <a:endParaRPr lang="en-US" dirty="0"/>
          </a:p>
        </p:txBody>
      </p:sp>
    </p:spTree>
    <p:extLst>
      <p:ext uri="{BB962C8B-B14F-4D97-AF65-F5344CB8AC3E}">
        <p14:creationId xmlns:p14="http://schemas.microsoft.com/office/powerpoint/2010/main" val="4922686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5A6592-8C83-4499-BAA3-3293923D9871}" type="slidenum">
              <a:rPr lang="en-US" smtClean="0"/>
              <a:t>59</a:t>
            </a:fld>
            <a:endParaRPr lang="en-US" dirty="0"/>
          </a:p>
        </p:txBody>
      </p:sp>
    </p:spTree>
    <p:extLst>
      <p:ext uri="{BB962C8B-B14F-4D97-AF65-F5344CB8AC3E}">
        <p14:creationId xmlns:p14="http://schemas.microsoft.com/office/powerpoint/2010/main" val="2902961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a:t>
            </a:r>
            <a:r>
              <a:rPr lang="en-US" baseline="0" dirty="0"/>
              <a:t> I’m here to talk about the Waste Programs Division, and specifically about what is available on-line for the hazardous waste industry.</a:t>
            </a:r>
          </a:p>
          <a:p>
            <a:r>
              <a:rPr lang="en-US" baseline="0" dirty="0"/>
              <a:t>You can receive pre-approval for underground storage tanks.</a:t>
            </a:r>
          </a:p>
          <a:p>
            <a:r>
              <a:rPr lang="en-US" baseline="0" dirty="0"/>
              <a:t>The big deal is that all hazardous waste transactions are on-line, including\</a:t>
            </a:r>
          </a:p>
          <a:p>
            <a:pPr marL="228600" indent="-228600">
              <a:buAutoNum type="arabicPeriod"/>
            </a:pPr>
            <a:r>
              <a:rPr lang="en-US" baseline="0" dirty="0"/>
              <a:t>Obtaining or modifying an EPA hazardous waste EPA ID number;</a:t>
            </a:r>
          </a:p>
          <a:p>
            <a:pPr marL="228600" indent="-228600">
              <a:buAutoNum type="arabicPeriod"/>
            </a:pPr>
            <a:r>
              <a:rPr lang="en-US" baseline="0" dirty="0"/>
              <a:t>Completing annual registration forms;</a:t>
            </a:r>
          </a:p>
          <a:p>
            <a:pPr marL="228600" indent="-228600">
              <a:buAutoNum type="arabicPeriod"/>
            </a:pPr>
            <a:r>
              <a:rPr lang="en-US" baseline="0" dirty="0"/>
              <a:t>Completing quarterly or annual generation forms.</a:t>
            </a:r>
          </a:p>
          <a:p>
            <a:pPr marL="228600" indent="-228600">
              <a:buAutoNum type="arabicPeriod"/>
            </a:pPr>
            <a:r>
              <a:rPr lang="en-US" baseline="0" dirty="0"/>
              <a:t>And submitting payments.</a:t>
            </a:r>
          </a:p>
          <a:p>
            <a:pPr marL="0" indent="0">
              <a:buNone/>
            </a:pPr>
            <a:endParaRPr lang="en-US" baseline="0" dirty="0"/>
          </a:p>
          <a:p>
            <a:pPr marL="0" indent="0">
              <a:buNone/>
            </a:pPr>
            <a:r>
              <a:rPr lang="en-US" baseline="0" dirty="0"/>
              <a:t>I want to emphasize that all hazardous waste transactions </a:t>
            </a:r>
            <a:r>
              <a:rPr lang="en-US" u="sng" baseline="0" dirty="0"/>
              <a:t>must be completed on line.</a:t>
            </a:r>
            <a:r>
              <a:rPr lang="en-US" u="none" baseline="0" dirty="0"/>
              <a:t>  This began on October 1, 2018. </a:t>
            </a:r>
          </a:p>
          <a:p>
            <a:pPr marL="0" indent="0">
              <a:buNone/>
            </a:pPr>
            <a:r>
              <a:rPr lang="en-US" u="none" baseline="0" dirty="0"/>
              <a:t>During September, ADEQ staff contacted over 300 large quantity generators to make sure each registered for myDEQ so each could respond to the 350 emails that were sent as an alert to report their quarterly generation quantities.</a:t>
            </a:r>
          </a:p>
          <a:p>
            <a:pPr marL="0" indent="0">
              <a:buNone/>
            </a:pPr>
            <a:endParaRPr lang="en-US" u="none" baseline="0" dirty="0"/>
          </a:p>
          <a:p>
            <a:pPr marL="0" indent="0">
              <a:buNone/>
            </a:pPr>
            <a:r>
              <a:rPr lang="en-US" u="none" baseline="0" dirty="0"/>
              <a:t>In addition, 900 email were forwarded to customers that have active EPA ID numbers that had a status of either CESQG or not a handler.  As these sites did not received registration letters in January of this year, the program is requesting these handlers to register now.</a:t>
            </a:r>
          </a:p>
          <a:p>
            <a:pPr marL="0" indent="0">
              <a:buNone/>
            </a:pPr>
            <a:endParaRPr lang="en-US" u="none" baseline="0" dirty="0"/>
          </a:p>
          <a:p>
            <a:pPr marL="0" indent="0">
              <a:buNone/>
            </a:pPr>
            <a:r>
              <a:rPr lang="en-US" u="none" baseline="0" dirty="0"/>
              <a:t>This is an effort to make sure all sites that are still conducting business have their statuses updated and those that have closed are removed from the active list.</a:t>
            </a:r>
          </a:p>
        </p:txBody>
      </p:sp>
      <p:sp>
        <p:nvSpPr>
          <p:cNvPr id="4" name="Slide Number Placeholder 3"/>
          <p:cNvSpPr>
            <a:spLocks noGrp="1"/>
          </p:cNvSpPr>
          <p:nvPr>
            <p:ph type="sldNum" sz="quarter" idx="10"/>
          </p:nvPr>
        </p:nvSpPr>
        <p:spPr/>
        <p:txBody>
          <a:bodyPr/>
          <a:lstStyle/>
          <a:p>
            <a:fld id="{175A6592-8C83-4499-BAA3-3293923D9871}" type="slidenum">
              <a:rPr lang="en-US" smtClean="0"/>
              <a:t>6</a:t>
            </a:fld>
            <a:endParaRPr lang="en-US" dirty="0"/>
          </a:p>
        </p:txBody>
      </p:sp>
    </p:spTree>
    <p:extLst>
      <p:ext uri="{BB962C8B-B14F-4D97-AF65-F5344CB8AC3E}">
        <p14:creationId xmlns:p14="http://schemas.microsoft.com/office/powerpoint/2010/main" val="3524743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of conducting</a:t>
            </a:r>
            <a:r>
              <a:rPr lang="en-US" baseline="0" dirty="0"/>
              <a:t> business on myDEQ is to register yourself and your business.</a:t>
            </a:r>
          </a:p>
          <a:p>
            <a:endParaRPr lang="en-US" baseline="0" dirty="0"/>
          </a:p>
          <a:p>
            <a:r>
              <a:rPr lang="en-US" baseline="0" dirty="0"/>
              <a:t>To do this each sites needs to appoint a responsible corporate officer or RCO.</a:t>
            </a:r>
          </a:p>
          <a:p>
            <a:r>
              <a:rPr lang="en-US" baseline="0" dirty="0"/>
              <a:t>This person is the main account holder.  He or she can manage one or more sites and even one or more organizations.</a:t>
            </a:r>
          </a:p>
          <a:p>
            <a:r>
              <a:rPr lang="en-US" baseline="0" dirty="0"/>
              <a:t>The RCO must have the ability to legally bind the organization to any agreement made on-line.</a:t>
            </a:r>
          </a:p>
          <a:p>
            <a:r>
              <a:rPr lang="en-US" baseline="0" dirty="0"/>
              <a:t>The RCO can certify any agreement.</a:t>
            </a:r>
          </a:p>
          <a:p>
            <a:r>
              <a:rPr lang="en-US" baseline="0" dirty="0"/>
              <a:t>Must initiate and complete the account setup.</a:t>
            </a:r>
          </a:p>
          <a:p>
            <a:r>
              <a:rPr lang="en-US" baseline="0" dirty="0"/>
              <a:t>And then can delegate authority to others in the organization.</a:t>
            </a:r>
          </a:p>
          <a:p>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7</a:t>
            </a:fld>
            <a:endParaRPr lang="en-US" dirty="0"/>
          </a:p>
        </p:txBody>
      </p:sp>
    </p:spTree>
    <p:extLst>
      <p:ext uri="{BB962C8B-B14F-4D97-AF65-F5344CB8AC3E}">
        <p14:creationId xmlns:p14="http://schemas.microsoft.com/office/powerpoint/2010/main" val="1983434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ADEQ</a:t>
            </a:r>
            <a:r>
              <a:rPr lang="en-US" baseline="0" dirty="0"/>
              <a:t> envisions the Delegated responsible officer (DRO) as the person doing most of the transactions on-line.</a:t>
            </a:r>
          </a:p>
          <a:p>
            <a:r>
              <a:rPr lang="en-US" baseline="0" dirty="0"/>
              <a:t>He or she is delegated by the RCO to act on behalf of the RCO. </a:t>
            </a:r>
          </a:p>
          <a:p>
            <a:r>
              <a:rPr lang="en-US" baseline="0" dirty="0"/>
              <a:t>A DRO can oversee all myDEQ activities for an organization including certifying.</a:t>
            </a:r>
          </a:p>
          <a:p>
            <a:r>
              <a:rPr lang="en-US" baseline="0" dirty="0"/>
              <a:t>You can imagine the RCO for an organization delegate one DRO for each one of numerous sites, or one DRO for all sites.</a:t>
            </a:r>
          </a:p>
          <a:p>
            <a:endParaRPr lang="en-US" baseline="0" dirty="0"/>
          </a:p>
          <a:p>
            <a:r>
              <a:rPr lang="en-US" baseline="0" dirty="0"/>
              <a:t>A submitter can submit compliance reports and modify permits or registrations, but cannot certify nor submit them.</a:t>
            </a:r>
          </a:p>
          <a:p>
            <a:r>
              <a:rPr lang="en-US" baseline="0" dirty="0"/>
              <a:t>These modifications would appear on the DRO and RCO’s dashboard for certification and submitting.</a:t>
            </a:r>
          </a:p>
          <a:p>
            <a:r>
              <a:rPr lang="en-US" baseline="0" dirty="0"/>
              <a:t>A submitter can make fee payments.</a:t>
            </a:r>
          </a:p>
          <a:p>
            <a:br>
              <a:rPr lang="en-US" baseline="0" dirty="0"/>
            </a:br>
            <a:r>
              <a:rPr lang="en-US" baseline="0" dirty="0"/>
              <a:t>The data entry user can prepare reports and data for the RCO and/or DRO to submit.</a:t>
            </a:r>
          </a:p>
          <a:p>
            <a:r>
              <a:rPr lang="en-US" baseline="0" dirty="0"/>
              <a:t>He or she can also make fee payments.</a:t>
            </a:r>
          </a:p>
          <a:p>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8</a:t>
            </a:fld>
            <a:endParaRPr lang="en-US" dirty="0"/>
          </a:p>
        </p:txBody>
      </p:sp>
    </p:spTree>
    <p:extLst>
      <p:ext uri="{BB962C8B-B14F-4D97-AF65-F5344CB8AC3E}">
        <p14:creationId xmlns:p14="http://schemas.microsoft.com/office/powerpoint/2010/main" val="3358585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hardest part of using any software</a:t>
            </a:r>
            <a:r>
              <a:rPr lang="en-US" baseline="0" dirty="0"/>
              <a:t> is logging on.</a:t>
            </a:r>
          </a:p>
          <a:p>
            <a:r>
              <a:rPr lang="en-US" baseline="0" dirty="0"/>
              <a:t>Therefore, ADEQ has prepared a video explaining how to do this.</a:t>
            </a:r>
          </a:p>
          <a:p>
            <a:r>
              <a:rPr lang="en-US" baseline="0" dirty="0"/>
              <a:t>This video is available on-line at www.azdeq.gov/myDEQ or you can click on the address on this slide.</a:t>
            </a:r>
            <a:endParaRPr lang="en-US" dirty="0"/>
          </a:p>
        </p:txBody>
      </p:sp>
      <p:sp>
        <p:nvSpPr>
          <p:cNvPr id="4" name="Slide Number Placeholder 3"/>
          <p:cNvSpPr>
            <a:spLocks noGrp="1"/>
          </p:cNvSpPr>
          <p:nvPr>
            <p:ph type="sldNum" sz="quarter" idx="10"/>
          </p:nvPr>
        </p:nvSpPr>
        <p:spPr/>
        <p:txBody>
          <a:bodyPr/>
          <a:lstStyle/>
          <a:p>
            <a:fld id="{175A6592-8C83-4499-BAA3-3293923D9871}" type="slidenum">
              <a:rPr lang="en-US" smtClean="0"/>
              <a:t>9</a:t>
            </a:fld>
            <a:endParaRPr lang="en-US" dirty="0"/>
          </a:p>
        </p:txBody>
      </p:sp>
    </p:spTree>
    <p:extLst>
      <p:ext uri="{BB962C8B-B14F-4D97-AF65-F5344CB8AC3E}">
        <p14:creationId xmlns:p14="http://schemas.microsoft.com/office/powerpoint/2010/main" val="25933098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73375"/>
            <a:ext cx="7772400" cy="1470025"/>
          </a:xfrm>
        </p:spPr>
        <p:txBody>
          <a:bodyPr/>
          <a:lstStyle>
            <a:lvl1pP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4495800"/>
            <a:ext cx="6400800" cy="1143000"/>
          </a:xfrm>
        </p:spPr>
        <p:txBody>
          <a:bodyPr>
            <a:normAutofit/>
          </a:bodyPr>
          <a:lstStyle>
            <a:lvl1pPr marL="0" indent="0" algn="ct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60140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AA6B18-137A-4AB5-81CE-F54D5D0A9005}" type="slidenum">
              <a:rPr lang="en-US" smtClean="0"/>
              <a:t>‹#›</a:t>
            </a:fld>
            <a:endParaRPr lang="en-US" dirty="0"/>
          </a:p>
        </p:txBody>
      </p:sp>
    </p:spTree>
    <p:extLst>
      <p:ext uri="{BB962C8B-B14F-4D97-AF65-F5344CB8AC3E}">
        <p14:creationId xmlns:p14="http://schemas.microsoft.com/office/powerpoint/2010/main" val="2089943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1066800"/>
            <a:ext cx="5111750" cy="5059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438400"/>
            <a:ext cx="3008313" cy="3687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AA6B18-137A-4AB5-81CE-F54D5D0A9005}" type="slidenum">
              <a:rPr lang="en-US" smtClean="0"/>
              <a:t>‹#›</a:t>
            </a:fld>
            <a:endParaRPr lang="en-US" dirty="0"/>
          </a:p>
        </p:txBody>
      </p:sp>
    </p:spTree>
    <p:extLst>
      <p:ext uri="{BB962C8B-B14F-4D97-AF65-F5344CB8AC3E}">
        <p14:creationId xmlns:p14="http://schemas.microsoft.com/office/powerpoint/2010/main" val="2429777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90599"/>
            <a:ext cx="5486400" cy="3736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AA6B18-137A-4AB5-81CE-F54D5D0A9005}" type="slidenum">
              <a:rPr lang="en-US" smtClean="0"/>
              <a:t>‹#›</a:t>
            </a:fld>
            <a:endParaRPr lang="en-US" dirty="0"/>
          </a:p>
        </p:txBody>
      </p:sp>
    </p:spTree>
    <p:extLst>
      <p:ext uri="{BB962C8B-B14F-4D97-AF65-F5344CB8AC3E}">
        <p14:creationId xmlns:p14="http://schemas.microsoft.com/office/powerpoint/2010/main" val="945229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AA6B18-137A-4AB5-81CE-F54D5D0A9005}" type="slidenum">
              <a:rPr lang="en-US" smtClean="0"/>
              <a:t>‹#›</a:t>
            </a:fld>
            <a:endParaRPr lang="en-US" dirty="0"/>
          </a:p>
        </p:txBody>
      </p:sp>
    </p:spTree>
    <p:extLst>
      <p:ext uri="{BB962C8B-B14F-4D97-AF65-F5344CB8AC3E}">
        <p14:creationId xmlns:p14="http://schemas.microsoft.com/office/powerpoint/2010/main" val="867395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90600"/>
            <a:ext cx="2057400" cy="5135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90600"/>
            <a:ext cx="6019800" cy="5135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AA6B18-137A-4AB5-81CE-F54D5D0A9005}" type="slidenum">
              <a:rPr lang="en-US" smtClean="0"/>
              <a:t>‹#›</a:t>
            </a:fld>
            <a:endParaRPr lang="en-US" dirty="0"/>
          </a:p>
        </p:txBody>
      </p:sp>
    </p:spTree>
    <p:extLst>
      <p:ext uri="{BB962C8B-B14F-4D97-AF65-F5344CB8AC3E}">
        <p14:creationId xmlns:p14="http://schemas.microsoft.com/office/powerpoint/2010/main" val="2001511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AA6B18-137A-4AB5-81CE-F54D5D0A9005}" type="slidenum">
              <a:rPr lang="en-US" smtClean="0"/>
              <a:t>‹#›</a:t>
            </a:fld>
            <a:endParaRPr lang="en-US" dirty="0"/>
          </a:p>
        </p:txBody>
      </p:sp>
    </p:spTree>
    <p:extLst>
      <p:ext uri="{BB962C8B-B14F-4D97-AF65-F5344CB8AC3E}">
        <p14:creationId xmlns:p14="http://schemas.microsoft.com/office/powerpoint/2010/main" val="338347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ternat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873375"/>
            <a:ext cx="7772400" cy="1470025"/>
          </a:xfrm>
        </p:spPr>
        <p:txBody>
          <a:bodyPr/>
          <a:lstStyle>
            <a:lvl1pPr>
              <a:defRPr>
                <a:solidFill>
                  <a:srgbClr val="5C8984"/>
                </a:solidFill>
              </a:defRPr>
            </a:lvl1pPr>
          </a:lstStyle>
          <a:p>
            <a:r>
              <a:rPr lang="en-US" dirty="0"/>
              <a:t>Click to edit Master title style</a:t>
            </a:r>
          </a:p>
        </p:txBody>
      </p:sp>
      <p:sp>
        <p:nvSpPr>
          <p:cNvPr id="3" name="Subtitle 2"/>
          <p:cNvSpPr>
            <a:spLocks noGrp="1"/>
          </p:cNvSpPr>
          <p:nvPr>
            <p:ph type="subTitle" idx="1"/>
          </p:nvPr>
        </p:nvSpPr>
        <p:spPr>
          <a:xfrm>
            <a:off x="1371600" y="4495800"/>
            <a:ext cx="6400800" cy="1143000"/>
          </a:xfrm>
        </p:spPr>
        <p:txBody>
          <a:bodyPr>
            <a:normAutofit/>
          </a:bodyPr>
          <a:lstStyle>
            <a:lvl1pPr marL="0" indent="0" algn="ctr">
              <a:buNone/>
              <a:defRPr sz="2400">
                <a:solidFill>
                  <a:srgbClr val="5C898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343351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7010400" cy="411162"/>
          </a:xfrm>
        </p:spPr>
        <p:txBody>
          <a:bodyPr>
            <a:noAutofit/>
          </a:bodyPr>
          <a:lstStyle>
            <a:lvl1pPr>
              <a:defRPr sz="28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1066800"/>
            <a:ext cx="8229600" cy="5410200"/>
          </a:xfrm>
        </p:spPr>
        <p:txBody>
          <a:bodyPr/>
          <a:lstStyle>
            <a:lvl1pPr marL="342900" indent="-342900">
              <a:buClr>
                <a:srgbClr val="006666"/>
              </a:buClr>
              <a:buFont typeface="Wingdings" panose="05000000000000000000" pitchFamily="2" charset="2"/>
              <a:buChar char="§"/>
              <a:defRPr/>
            </a:lvl1pPr>
            <a:lvl2pPr>
              <a:buClr>
                <a:srgbClr val="006666"/>
              </a:buClr>
              <a:defRPr/>
            </a:lvl2pPr>
            <a:lvl3pPr>
              <a:buClr>
                <a:srgbClr val="006666"/>
              </a:buClr>
              <a:defRPr/>
            </a:lvl3pPr>
            <a:lvl4pPr>
              <a:buClr>
                <a:srgbClr val="006666"/>
              </a:buClr>
              <a:defRPr/>
            </a:lvl4pPr>
            <a:lvl5pPr>
              <a:buClr>
                <a:srgbClr val="00666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8512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with Green Color Bar">
    <p:spTree>
      <p:nvGrpSpPr>
        <p:cNvPr id="1" name=""/>
        <p:cNvGrpSpPr/>
        <p:nvPr/>
      </p:nvGrpSpPr>
      <p:grpSpPr>
        <a:xfrm>
          <a:off x="0" y="0"/>
          <a:ext cx="0" cy="0"/>
          <a:chOff x="0" y="0"/>
          <a:chExt cx="0" cy="0"/>
        </a:xfrm>
      </p:grpSpPr>
      <p:sp>
        <p:nvSpPr>
          <p:cNvPr id="7" name="Rectangle 6"/>
          <p:cNvSpPr/>
          <p:nvPr userDrawn="1"/>
        </p:nvSpPr>
        <p:spPr>
          <a:xfrm>
            <a:off x="0" y="3581400"/>
            <a:ext cx="9144000" cy="2209800"/>
          </a:xfrm>
          <a:prstGeom prst="rect">
            <a:avLst/>
          </a:prstGeom>
          <a:solidFill>
            <a:srgbClr val="5C8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3581400"/>
            <a:ext cx="7772400" cy="825500"/>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AA6B18-137A-4AB5-81CE-F54D5D0A9005}" type="slidenum">
              <a:rPr lang="en-US" smtClean="0"/>
              <a:t>‹#›</a:t>
            </a:fld>
            <a:endParaRPr lang="en-US" dirty="0"/>
          </a:p>
        </p:txBody>
      </p:sp>
    </p:spTree>
    <p:extLst>
      <p:ext uri="{BB962C8B-B14F-4D97-AF65-F5344CB8AC3E}">
        <p14:creationId xmlns:p14="http://schemas.microsoft.com/office/powerpoint/2010/main" val="81974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with Tan Color Bar">
    <p:spTree>
      <p:nvGrpSpPr>
        <p:cNvPr id="1" name=""/>
        <p:cNvGrpSpPr/>
        <p:nvPr/>
      </p:nvGrpSpPr>
      <p:grpSpPr>
        <a:xfrm>
          <a:off x="0" y="0"/>
          <a:ext cx="0" cy="0"/>
          <a:chOff x="0" y="0"/>
          <a:chExt cx="0" cy="0"/>
        </a:xfrm>
      </p:grpSpPr>
      <p:sp>
        <p:nvSpPr>
          <p:cNvPr id="7" name="Rectangle 6"/>
          <p:cNvSpPr/>
          <p:nvPr userDrawn="1"/>
        </p:nvSpPr>
        <p:spPr>
          <a:xfrm>
            <a:off x="0" y="3581400"/>
            <a:ext cx="9144000" cy="2209800"/>
          </a:xfrm>
          <a:prstGeom prst="rect">
            <a:avLst/>
          </a:prstGeom>
          <a:solidFill>
            <a:srgbClr val="D2C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22313" y="4406900"/>
            <a:ext cx="7772400" cy="1362075"/>
          </a:xfrm>
        </p:spPr>
        <p:txBody>
          <a:bodyPr anchor="t"/>
          <a:lstStyle>
            <a:lvl1pPr algn="l">
              <a:defRPr sz="4000" b="1" cap="all">
                <a:solidFill>
                  <a:schemeClr val="tx1">
                    <a:lumMod val="75000"/>
                    <a:lumOff val="25000"/>
                  </a:schemeClr>
                </a:solidFill>
              </a:defRPr>
            </a:lvl1pPr>
          </a:lstStyle>
          <a:p>
            <a:r>
              <a:rPr lang="en-US" dirty="0"/>
              <a:t>Click to edit Master title style</a:t>
            </a:r>
          </a:p>
        </p:txBody>
      </p:sp>
      <p:sp>
        <p:nvSpPr>
          <p:cNvPr id="3" name="Text Placeholder 2"/>
          <p:cNvSpPr>
            <a:spLocks noGrp="1"/>
          </p:cNvSpPr>
          <p:nvPr>
            <p:ph type="body" idx="1"/>
          </p:nvPr>
        </p:nvSpPr>
        <p:spPr>
          <a:xfrm>
            <a:off x="722313" y="3581400"/>
            <a:ext cx="7772400" cy="825500"/>
          </a:xfrm>
        </p:spPr>
        <p:txBody>
          <a:bodyPr anchor="b"/>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AA6B18-137A-4AB5-81CE-F54D5D0A9005}" type="slidenum">
              <a:rPr lang="en-US" smtClean="0"/>
              <a:t>‹#›</a:t>
            </a:fld>
            <a:endParaRPr lang="en-US" dirty="0"/>
          </a:p>
        </p:txBody>
      </p:sp>
    </p:spTree>
    <p:extLst>
      <p:ext uri="{BB962C8B-B14F-4D97-AF65-F5344CB8AC3E}">
        <p14:creationId xmlns:p14="http://schemas.microsoft.com/office/powerpoint/2010/main" val="3277963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5C8984"/>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AA6B18-137A-4AB5-81CE-F54D5D0A9005}" type="slidenum">
              <a:rPr lang="en-US" smtClean="0"/>
              <a:t>‹#›</a:t>
            </a:fld>
            <a:endParaRPr lang="en-US" dirty="0"/>
          </a:p>
        </p:txBody>
      </p:sp>
    </p:spTree>
    <p:extLst>
      <p:ext uri="{BB962C8B-B14F-4D97-AF65-F5344CB8AC3E}">
        <p14:creationId xmlns:p14="http://schemas.microsoft.com/office/powerpoint/2010/main" val="3523188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AA6B18-137A-4AB5-81CE-F54D5D0A9005}" type="slidenum">
              <a:rPr lang="en-US" smtClean="0"/>
              <a:t>‹#›</a:t>
            </a:fld>
            <a:endParaRPr lang="en-US" dirty="0"/>
          </a:p>
        </p:txBody>
      </p:sp>
    </p:spTree>
    <p:extLst>
      <p:ext uri="{BB962C8B-B14F-4D97-AF65-F5344CB8AC3E}">
        <p14:creationId xmlns:p14="http://schemas.microsoft.com/office/powerpoint/2010/main" val="1093983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AA6B18-137A-4AB5-81CE-F54D5D0A9005}" type="slidenum">
              <a:rPr lang="en-US" smtClean="0"/>
              <a:t>‹#›</a:t>
            </a:fld>
            <a:endParaRPr lang="en-US" dirty="0"/>
          </a:p>
        </p:txBody>
      </p:sp>
    </p:spTree>
    <p:extLst>
      <p:ext uri="{BB962C8B-B14F-4D97-AF65-F5344CB8AC3E}">
        <p14:creationId xmlns:p14="http://schemas.microsoft.com/office/powerpoint/2010/main" val="1866887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AA6B18-137A-4AB5-81CE-F54D5D0A9005}" type="slidenum">
              <a:rPr lang="en-US" smtClean="0"/>
              <a:t>‹#›</a:t>
            </a:fld>
            <a:endParaRPr lang="en-US" dirty="0"/>
          </a:p>
        </p:txBody>
      </p:sp>
    </p:spTree>
    <p:extLst>
      <p:ext uri="{BB962C8B-B14F-4D97-AF65-F5344CB8AC3E}">
        <p14:creationId xmlns:p14="http://schemas.microsoft.com/office/powerpoint/2010/main" val="3577432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600"/>
            <a:ext cx="7010400" cy="4111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A6B18-137A-4AB5-81CE-F54D5D0A9005}" type="slidenum">
              <a:rPr lang="en-US" smtClean="0"/>
              <a:t>‹#›</a:t>
            </a:fld>
            <a:endParaRPr lang="en-US" dirty="0"/>
          </a:p>
        </p:txBody>
      </p:sp>
    </p:spTree>
    <p:extLst>
      <p:ext uri="{BB962C8B-B14F-4D97-AF65-F5344CB8AC3E}">
        <p14:creationId xmlns:p14="http://schemas.microsoft.com/office/powerpoint/2010/main" val="2820008065"/>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51" r:id="rId4"/>
    <p:sldLayoutId id="2147483663" r:id="rId5"/>
    <p:sldLayoutId id="2147483662" r:id="rId6"/>
    <p:sldLayoutId id="2147483652" r:id="rId7"/>
    <p:sldLayoutId id="2147483653" r:id="rId8"/>
    <p:sldLayoutId id="2147483661" r:id="rId9"/>
    <p:sldLayoutId id="2147483655" r:id="rId10"/>
    <p:sldLayoutId id="2147483656" r:id="rId11"/>
    <p:sldLayoutId id="2147483657" r:id="rId12"/>
    <p:sldLayoutId id="2147483658" r:id="rId13"/>
    <p:sldLayoutId id="2147483659" r:id="rId14"/>
    <p:sldLayoutId id="2147483660" r:id="rId15"/>
  </p:sldLayoutIdLst>
  <p:hf sldNum="0" hdr="0"/>
  <p:txStyles>
    <p:titleStyle>
      <a:lvl1pPr algn="l" defTabSz="9144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914400" rtl="0" eaLnBrk="1" latinLnBrk="0" hangingPunct="1">
        <a:spcBef>
          <a:spcPct val="20000"/>
        </a:spcBef>
        <a:buClr>
          <a:srgbClr val="5C8984"/>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5C8984"/>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5C8984"/>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5C8984"/>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5C8984"/>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9.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hyperlink" Target="https://rcrainfopreprod.epa.gov/rcrainfo/action/secured/login" TargetMode="External"/><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openxmlformats.org/officeDocument/2006/relationships/image" Target="../media/image10.jpg"/></Relationships>
</file>

<file path=ppt/slides/_rels/slide4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hyperlink" Target="http://www.azdeq.gov/mydeq" TargetMode="External"/><Relationship Id="rId7" Type="http://schemas.openxmlformats.org/officeDocument/2006/relationships/hyperlink" Target="http://www.epa.gov/e-manifest"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hyperlink" Target="https://rcrainfopreprod.epa.gov/rcrainfo/action/secured/login" TargetMode="External"/><Relationship Id="rId4" Type="http://schemas.openxmlformats.org/officeDocument/2006/relationships/hyperlink" Target="https://rcrainfo.epa.gov/rcrainfoprod/action/secured/login"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hyperlink" Target="https://youtu.be/HRNeNMGPvvQ"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6027" y="2858610"/>
            <a:ext cx="7772400" cy="1484789"/>
          </a:xfrm>
        </p:spPr>
        <p:txBody>
          <a:bodyPr/>
          <a:lstStyle/>
          <a:p>
            <a:r>
              <a:rPr lang="en-US" sz="3600" b="1" dirty="0" err="1"/>
              <a:t>Hazwaste</a:t>
            </a:r>
            <a:r>
              <a:rPr lang="en-US" sz="3600" b="1" dirty="0"/>
              <a:t> Has Gone Electronic</a:t>
            </a:r>
            <a:br>
              <a:rPr lang="en-US" sz="3600" b="1" dirty="0"/>
            </a:br>
            <a:endParaRPr lang="en-US" sz="3600" dirty="0"/>
          </a:p>
        </p:txBody>
      </p:sp>
      <p:sp>
        <p:nvSpPr>
          <p:cNvPr id="3" name="Subtitle 2"/>
          <p:cNvSpPr>
            <a:spLocks noGrp="1"/>
          </p:cNvSpPr>
          <p:nvPr>
            <p:ph type="subTitle" idx="1"/>
          </p:nvPr>
        </p:nvSpPr>
        <p:spPr>
          <a:xfrm>
            <a:off x="530772" y="4493172"/>
            <a:ext cx="5105400" cy="1143000"/>
          </a:xfrm>
        </p:spPr>
        <p:txBody>
          <a:bodyPr/>
          <a:lstStyle/>
          <a:p>
            <a:pPr algn="l"/>
            <a:r>
              <a:rPr lang="en-US" dirty="0"/>
              <a:t>David R. Janke</a:t>
            </a:r>
          </a:p>
          <a:p>
            <a:pPr algn="l"/>
            <a:r>
              <a:rPr lang="en-US" dirty="0"/>
              <a:t>Environmental Scientist III</a:t>
            </a:r>
          </a:p>
        </p:txBody>
      </p:sp>
      <p:sp>
        <p:nvSpPr>
          <p:cNvPr id="4" name="TextBox 3"/>
          <p:cNvSpPr txBox="1"/>
          <p:nvPr/>
        </p:nvSpPr>
        <p:spPr>
          <a:xfrm>
            <a:off x="530772" y="3608387"/>
            <a:ext cx="7546428" cy="461665"/>
          </a:xfrm>
          <a:prstGeom prst="rect">
            <a:avLst/>
          </a:prstGeom>
          <a:noFill/>
        </p:spPr>
        <p:txBody>
          <a:bodyPr wrap="square" rtlCol="0">
            <a:spAutoFit/>
          </a:bodyPr>
          <a:lstStyle/>
          <a:p>
            <a:r>
              <a:rPr lang="en-US" sz="2400" dirty="0">
                <a:solidFill>
                  <a:schemeClr val="bg1"/>
                </a:solidFill>
              </a:rPr>
              <a:t>The Latest on Each of the New Hazardous On-line Apps </a:t>
            </a:r>
          </a:p>
        </p:txBody>
      </p:sp>
      <p:pic>
        <p:nvPicPr>
          <p:cNvPr id="7" name="Picture 6"/>
          <p:cNvPicPr>
            <a:picLocks noChangeAspect="1"/>
          </p:cNvPicPr>
          <p:nvPr/>
        </p:nvPicPr>
        <p:blipFill rotWithShape="1">
          <a:blip r:embed="rId3"/>
          <a:srcRect l="6186" t="16667" r="7217" b="16667"/>
          <a:stretch/>
        </p:blipFill>
        <p:spPr>
          <a:xfrm>
            <a:off x="533400" y="5791200"/>
            <a:ext cx="1870788" cy="747337"/>
          </a:xfrm>
          <a:prstGeom prst="rect">
            <a:avLst/>
          </a:prstGeom>
        </p:spPr>
      </p:pic>
    </p:spTree>
    <p:extLst>
      <p:ext uri="{BB962C8B-B14F-4D97-AF65-F5344CB8AC3E}">
        <p14:creationId xmlns:p14="http://schemas.microsoft.com/office/powerpoint/2010/main" val="2718093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2" name="Picture 1"/>
          <p:cNvPicPr>
            <a:picLocks noChangeAspect="1"/>
          </p:cNvPicPr>
          <p:nvPr/>
        </p:nvPicPr>
        <p:blipFill>
          <a:blip r:embed="rId3"/>
          <a:stretch>
            <a:fillRect/>
          </a:stretch>
        </p:blipFill>
        <p:spPr>
          <a:xfrm>
            <a:off x="838200" y="1579728"/>
            <a:ext cx="7391400" cy="4746771"/>
          </a:xfrm>
          <a:prstGeom prst="rect">
            <a:avLst/>
          </a:prstGeom>
          <a:ln w="38100">
            <a:solidFill>
              <a:srgbClr val="5C8984"/>
            </a:solidFill>
          </a:ln>
        </p:spPr>
      </p:pic>
      <p:sp>
        <p:nvSpPr>
          <p:cNvPr id="3" name="Up Arrow 2"/>
          <p:cNvSpPr/>
          <p:nvPr/>
        </p:nvSpPr>
        <p:spPr>
          <a:xfrm rot="18542111">
            <a:off x="2806544" y="2697843"/>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48948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3" name="Picture 2"/>
          <p:cNvPicPr>
            <a:picLocks noChangeAspect="1"/>
          </p:cNvPicPr>
          <p:nvPr/>
        </p:nvPicPr>
        <p:blipFill>
          <a:blip r:embed="rId3"/>
          <a:stretch>
            <a:fillRect/>
          </a:stretch>
        </p:blipFill>
        <p:spPr>
          <a:xfrm>
            <a:off x="1447800" y="1575289"/>
            <a:ext cx="6209680" cy="4983465"/>
          </a:xfrm>
          <a:prstGeom prst="rect">
            <a:avLst/>
          </a:prstGeom>
          <a:ln w="38100">
            <a:solidFill>
              <a:srgbClr val="5C8984"/>
            </a:solidFill>
          </a:ln>
        </p:spPr>
      </p:pic>
      <p:sp>
        <p:nvSpPr>
          <p:cNvPr id="7" name="Up Arrow 6"/>
          <p:cNvSpPr/>
          <p:nvPr/>
        </p:nvSpPr>
        <p:spPr>
          <a:xfrm rot="18542111">
            <a:off x="5930743" y="3078842"/>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07428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3" name="Picture 2"/>
          <p:cNvPicPr>
            <a:picLocks noChangeAspect="1"/>
          </p:cNvPicPr>
          <p:nvPr/>
        </p:nvPicPr>
        <p:blipFill>
          <a:blip r:embed="rId3"/>
          <a:stretch>
            <a:fillRect/>
          </a:stretch>
        </p:blipFill>
        <p:spPr>
          <a:xfrm>
            <a:off x="1447800" y="1571590"/>
            <a:ext cx="6033775" cy="5029844"/>
          </a:xfrm>
          <a:prstGeom prst="rect">
            <a:avLst/>
          </a:prstGeom>
          <a:ln w="38100">
            <a:solidFill>
              <a:srgbClr val="5C8984"/>
            </a:solidFill>
          </a:ln>
        </p:spPr>
      </p:pic>
      <p:sp>
        <p:nvSpPr>
          <p:cNvPr id="7" name="Up Arrow 6"/>
          <p:cNvSpPr/>
          <p:nvPr/>
        </p:nvSpPr>
        <p:spPr>
          <a:xfrm rot="3222526">
            <a:off x="2086431" y="4754711"/>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Up Arrow 7"/>
          <p:cNvSpPr/>
          <p:nvPr/>
        </p:nvSpPr>
        <p:spPr>
          <a:xfrm rot="18542111">
            <a:off x="2730344" y="4983844"/>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Up Arrow 8"/>
          <p:cNvSpPr/>
          <p:nvPr/>
        </p:nvSpPr>
        <p:spPr>
          <a:xfrm rot="12505610">
            <a:off x="6579602" y="6029453"/>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00276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10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10" presetClass="exit" presetSubtype="0" fill="hold" grpId="1" nodeType="after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par>
                          <p:cTn id="24" fill="hold">
                            <p:stCondLst>
                              <p:cond delay="1000"/>
                            </p:stCondLst>
                            <p:childTnLst>
                              <p:par>
                                <p:cTn id="25" presetID="10" presetClass="exit" presetSubtype="0" fill="hold" grpId="1" nodeType="after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2" name="Picture 1"/>
          <p:cNvPicPr>
            <a:picLocks noChangeAspect="1"/>
          </p:cNvPicPr>
          <p:nvPr/>
        </p:nvPicPr>
        <p:blipFill>
          <a:blip r:embed="rId3"/>
          <a:stretch>
            <a:fillRect/>
          </a:stretch>
        </p:blipFill>
        <p:spPr>
          <a:xfrm>
            <a:off x="762000" y="1752600"/>
            <a:ext cx="7272767" cy="4719495"/>
          </a:xfrm>
          <a:prstGeom prst="rect">
            <a:avLst/>
          </a:prstGeom>
          <a:ln w="38100">
            <a:solidFill>
              <a:srgbClr val="5C8984"/>
            </a:solidFill>
          </a:ln>
        </p:spPr>
      </p:pic>
      <p:sp>
        <p:nvSpPr>
          <p:cNvPr id="6" name="Up Arrow 5"/>
          <p:cNvSpPr/>
          <p:nvPr/>
        </p:nvSpPr>
        <p:spPr>
          <a:xfrm rot="18542111">
            <a:off x="1587345" y="5441044"/>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Up Arrow 6"/>
          <p:cNvSpPr/>
          <p:nvPr/>
        </p:nvSpPr>
        <p:spPr>
          <a:xfrm rot="12893044">
            <a:off x="7383074" y="5887710"/>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29029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1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3" name="Picture 2"/>
          <p:cNvPicPr>
            <a:picLocks noChangeAspect="1"/>
          </p:cNvPicPr>
          <p:nvPr/>
        </p:nvPicPr>
        <p:blipFill>
          <a:blip r:embed="rId3"/>
          <a:stretch>
            <a:fillRect/>
          </a:stretch>
        </p:blipFill>
        <p:spPr>
          <a:xfrm>
            <a:off x="1676400" y="1575289"/>
            <a:ext cx="5943600" cy="5059136"/>
          </a:xfrm>
          <a:prstGeom prst="rect">
            <a:avLst/>
          </a:prstGeom>
        </p:spPr>
      </p:pic>
      <p:pic>
        <p:nvPicPr>
          <p:cNvPr id="5" name="Picture 4"/>
          <p:cNvPicPr>
            <a:picLocks noChangeAspect="1"/>
          </p:cNvPicPr>
          <p:nvPr/>
        </p:nvPicPr>
        <p:blipFill>
          <a:blip r:embed="rId4"/>
          <a:stretch>
            <a:fillRect/>
          </a:stretch>
        </p:blipFill>
        <p:spPr>
          <a:xfrm>
            <a:off x="4343400" y="3344546"/>
            <a:ext cx="4129088" cy="1285519"/>
          </a:xfrm>
          <a:prstGeom prst="rect">
            <a:avLst/>
          </a:prstGeom>
          <a:ln w="38100">
            <a:solidFill>
              <a:srgbClr val="5C8984"/>
            </a:solidFill>
          </a:ln>
        </p:spPr>
      </p:pic>
      <p:sp>
        <p:nvSpPr>
          <p:cNvPr id="8" name="Up Arrow 7"/>
          <p:cNvSpPr/>
          <p:nvPr/>
        </p:nvSpPr>
        <p:spPr>
          <a:xfrm rot="3290182">
            <a:off x="1708556" y="4210952"/>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Up Arrow 8"/>
          <p:cNvSpPr/>
          <p:nvPr/>
        </p:nvSpPr>
        <p:spPr>
          <a:xfrm rot="3497887">
            <a:off x="6225806" y="2259481"/>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Up Arrow 9"/>
          <p:cNvSpPr/>
          <p:nvPr/>
        </p:nvSpPr>
        <p:spPr>
          <a:xfrm rot="11997469">
            <a:off x="6949982" y="6010186"/>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Up Arrow 10"/>
          <p:cNvSpPr/>
          <p:nvPr/>
        </p:nvSpPr>
        <p:spPr>
          <a:xfrm rot="18542111">
            <a:off x="8140545" y="4509976"/>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Up Arrow 11"/>
          <p:cNvSpPr/>
          <p:nvPr/>
        </p:nvSpPr>
        <p:spPr>
          <a:xfrm rot="7018845">
            <a:off x="6179344" y="6097132"/>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22203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xit" presetSubtype="0" fill="hold" grpId="1" nodeType="after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0" presetClass="exit" presetSubtype="0" fill="hold" grpId="1" nodeType="with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2" name="Picture 1"/>
          <p:cNvPicPr>
            <a:picLocks noChangeAspect="1"/>
          </p:cNvPicPr>
          <p:nvPr/>
        </p:nvPicPr>
        <p:blipFill>
          <a:blip r:embed="rId3"/>
          <a:stretch>
            <a:fillRect/>
          </a:stretch>
        </p:blipFill>
        <p:spPr>
          <a:xfrm>
            <a:off x="1066800" y="1676400"/>
            <a:ext cx="6490563" cy="4902863"/>
          </a:xfrm>
          <a:prstGeom prst="rect">
            <a:avLst/>
          </a:prstGeom>
          <a:ln w="38100">
            <a:solidFill>
              <a:srgbClr val="5C8984"/>
            </a:solidFill>
          </a:ln>
        </p:spPr>
      </p:pic>
      <p:sp>
        <p:nvSpPr>
          <p:cNvPr id="6" name="Up Arrow 5"/>
          <p:cNvSpPr/>
          <p:nvPr/>
        </p:nvSpPr>
        <p:spPr>
          <a:xfrm rot="12270262">
            <a:off x="6820700" y="5868856"/>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75426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2" name="Picture 1"/>
          <p:cNvPicPr>
            <a:picLocks noChangeAspect="1"/>
          </p:cNvPicPr>
          <p:nvPr/>
        </p:nvPicPr>
        <p:blipFill>
          <a:blip r:embed="rId3"/>
          <a:stretch>
            <a:fillRect/>
          </a:stretch>
        </p:blipFill>
        <p:spPr>
          <a:xfrm>
            <a:off x="1143000" y="1676400"/>
            <a:ext cx="6934200" cy="4693920"/>
          </a:xfrm>
          <a:prstGeom prst="rect">
            <a:avLst/>
          </a:prstGeom>
          <a:ln w="38100">
            <a:solidFill>
              <a:srgbClr val="5C8984"/>
            </a:solidFill>
          </a:ln>
        </p:spPr>
      </p:pic>
      <p:sp>
        <p:nvSpPr>
          <p:cNvPr id="6" name="Up Arrow 5"/>
          <p:cNvSpPr/>
          <p:nvPr/>
        </p:nvSpPr>
        <p:spPr>
          <a:xfrm rot="18542111">
            <a:off x="1663545" y="5374930"/>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Up Arrow 6"/>
          <p:cNvSpPr/>
          <p:nvPr/>
        </p:nvSpPr>
        <p:spPr>
          <a:xfrm rot="9136691">
            <a:off x="7091040" y="5647074"/>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89420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1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2" name="Picture 1"/>
          <p:cNvPicPr>
            <a:picLocks noChangeAspect="1"/>
          </p:cNvPicPr>
          <p:nvPr/>
        </p:nvPicPr>
        <p:blipFill>
          <a:blip r:embed="rId3"/>
          <a:stretch>
            <a:fillRect/>
          </a:stretch>
        </p:blipFill>
        <p:spPr>
          <a:xfrm>
            <a:off x="1371600" y="1575289"/>
            <a:ext cx="5831016" cy="4995871"/>
          </a:xfrm>
          <a:prstGeom prst="rect">
            <a:avLst/>
          </a:prstGeom>
          <a:ln w="38100">
            <a:solidFill>
              <a:srgbClr val="5C8984"/>
            </a:solidFill>
          </a:ln>
        </p:spPr>
      </p:pic>
      <p:pic>
        <p:nvPicPr>
          <p:cNvPr id="3" name="Picture 2"/>
          <p:cNvPicPr>
            <a:picLocks noChangeAspect="1"/>
          </p:cNvPicPr>
          <p:nvPr/>
        </p:nvPicPr>
        <p:blipFill>
          <a:blip r:embed="rId4"/>
          <a:stretch>
            <a:fillRect/>
          </a:stretch>
        </p:blipFill>
        <p:spPr>
          <a:xfrm>
            <a:off x="3733800" y="2438400"/>
            <a:ext cx="4684223" cy="2052637"/>
          </a:xfrm>
          <a:prstGeom prst="rect">
            <a:avLst/>
          </a:prstGeom>
          <a:ln w="38100">
            <a:solidFill>
              <a:srgbClr val="5C8984"/>
            </a:solidFill>
          </a:ln>
        </p:spPr>
      </p:pic>
      <p:sp>
        <p:nvSpPr>
          <p:cNvPr id="7" name="Up Arrow 6"/>
          <p:cNvSpPr/>
          <p:nvPr/>
        </p:nvSpPr>
        <p:spPr>
          <a:xfrm rot="18542111">
            <a:off x="1978054" y="4174345"/>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     </a:t>
            </a:r>
          </a:p>
        </p:txBody>
      </p:sp>
      <p:sp>
        <p:nvSpPr>
          <p:cNvPr id="8" name="Up Arrow 7"/>
          <p:cNvSpPr/>
          <p:nvPr/>
        </p:nvSpPr>
        <p:spPr>
          <a:xfrm rot="11637406">
            <a:off x="6552903" y="5916912"/>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Up Arrow 8"/>
          <p:cNvSpPr/>
          <p:nvPr/>
        </p:nvSpPr>
        <p:spPr>
          <a:xfrm rot="18542111">
            <a:off x="5993160" y="3817317"/>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Up Arrow 9"/>
          <p:cNvSpPr/>
          <p:nvPr/>
        </p:nvSpPr>
        <p:spPr>
          <a:xfrm rot="18542111">
            <a:off x="8189175" y="4393630"/>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46696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1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1500"/>
                            </p:stCondLst>
                            <p:childTnLst>
                              <p:par>
                                <p:cTn id="19" presetID="10" presetClass="exit" presetSubtype="0" fill="hold" grpId="1" nodeType="after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par>
                          <p:cTn id="22" fill="hold">
                            <p:stCondLst>
                              <p:cond delay="2000"/>
                            </p:stCondLst>
                            <p:childTnLst>
                              <p:par>
                                <p:cTn id="23" presetID="10" presetClass="exit" presetSubtype="0" fill="hold" grpId="1" nodeType="after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2" presetClass="entr" presetSubtype="4" fill="hold" grpId="0" nodeType="afterEffect">
                                  <p:stCondLst>
                                    <p:cond delay="100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2" name="Picture 1"/>
          <p:cNvPicPr>
            <a:picLocks noChangeAspect="1"/>
          </p:cNvPicPr>
          <p:nvPr/>
        </p:nvPicPr>
        <p:blipFill>
          <a:blip r:embed="rId3"/>
          <a:stretch>
            <a:fillRect/>
          </a:stretch>
        </p:blipFill>
        <p:spPr>
          <a:xfrm>
            <a:off x="1295400" y="1514383"/>
            <a:ext cx="3657600" cy="5193542"/>
          </a:xfrm>
          <a:prstGeom prst="rect">
            <a:avLst/>
          </a:prstGeom>
          <a:ln w="38100">
            <a:solidFill>
              <a:srgbClr val="5C8984"/>
            </a:solidFill>
          </a:ln>
        </p:spPr>
      </p:pic>
      <p:pic>
        <p:nvPicPr>
          <p:cNvPr id="3" name="Picture 2"/>
          <p:cNvPicPr>
            <a:picLocks noChangeAspect="1"/>
          </p:cNvPicPr>
          <p:nvPr/>
        </p:nvPicPr>
        <p:blipFill>
          <a:blip r:embed="rId4"/>
          <a:stretch>
            <a:fillRect/>
          </a:stretch>
        </p:blipFill>
        <p:spPr>
          <a:xfrm>
            <a:off x="4248106" y="2438400"/>
            <a:ext cx="3810000" cy="2743200"/>
          </a:xfrm>
          <a:prstGeom prst="rect">
            <a:avLst/>
          </a:prstGeom>
          <a:ln w="38100">
            <a:solidFill>
              <a:srgbClr val="5C8984"/>
            </a:solidFill>
          </a:ln>
        </p:spPr>
      </p:pic>
      <p:sp>
        <p:nvSpPr>
          <p:cNvPr id="7" name="Up Arrow 6"/>
          <p:cNvSpPr/>
          <p:nvPr/>
        </p:nvSpPr>
        <p:spPr>
          <a:xfrm rot="3423072">
            <a:off x="1274793" y="4448342"/>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Up Arrow 7"/>
          <p:cNvSpPr/>
          <p:nvPr/>
        </p:nvSpPr>
        <p:spPr>
          <a:xfrm rot="7824091">
            <a:off x="4312740" y="6219870"/>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Up Arrow 8"/>
          <p:cNvSpPr/>
          <p:nvPr/>
        </p:nvSpPr>
        <p:spPr>
          <a:xfrm rot="3423072">
            <a:off x="7218393" y="5099671"/>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66551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10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Generation and Registration Reporting </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2" name="Picture 1"/>
          <p:cNvPicPr>
            <a:picLocks noChangeAspect="1"/>
          </p:cNvPicPr>
          <p:nvPr/>
        </p:nvPicPr>
        <p:blipFill>
          <a:blip r:embed="rId3"/>
          <a:stretch>
            <a:fillRect/>
          </a:stretch>
        </p:blipFill>
        <p:spPr>
          <a:xfrm>
            <a:off x="1143000" y="1575289"/>
            <a:ext cx="6781800" cy="5067528"/>
          </a:xfrm>
          <a:prstGeom prst="rect">
            <a:avLst/>
          </a:prstGeom>
          <a:ln w="38100">
            <a:solidFill>
              <a:srgbClr val="5C8984"/>
            </a:solidFill>
          </a:ln>
        </p:spPr>
      </p:pic>
      <p:sp>
        <p:nvSpPr>
          <p:cNvPr id="6" name="Up Arrow 5"/>
          <p:cNvSpPr/>
          <p:nvPr/>
        </p:nvSpPr>
        <p:spPr>
          <a:xfrm rot="3423072">
            <a:off x="1427193" y="5286543"/>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Up Arrow 6"/>
          <p:cNvSpPr/>
          <p:nvPr/>
        </p:nvSpPr>
        <p:spPr>
          <a:xfrm rot="9420150">
            <a:off x="6820702" y="6017772"/>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23439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1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5" y="0"/>
            <a:ext cx="9162510" cy="6858000"/>
          </a:xfrm>
          <a:prstGeom prst="rect">
            <a:avLst/>
          </a:prstGeom>
        </p:spPr>
      </p:pic>
      <p:sp>
        <p:nvSpPr>
          <p:cNvPr id="6" name="Content Placeholder 2"/>
          <p:cNvSpPr txBox="1">
            <a:spLocks/>
          </p:cNvSpPr>
          <p:nvPr/>
        </p:nvSpPr>
        <p:spPr>
          <a:xfrm>
            <a:off x="5202779" y="2556725"/>
            <a:ext cx="3819255" cy="1828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EBBE68"/>
              </a:buClr>
            </a:pPr>
            <a:r>
              <a:rPr lang="en-US" sz="2800" dirty="0">
                <a:solidFill>
                  <a:schemeClr val="bg1"/>
                </a:solidFill>
              </a:rPr>
              <a:t>myDEQ</a:t>
            </a:r>
          </a:p>
          <a:p>
            <a:pPr>
              <a:buClr>
                <a:srgbClr val="EBBE68"/>
              </a:buClr>
            </a:pPr>
            <a:r>
              <a:rPr lang="en-US" sz="2800" dirty="0">
                <a:solidFill>
                  <a:schemeClr val="bg1"/>
                </a:solidFill>
              </a:rPr>
              <a:t>E-Manifests</a:t>
            </a:r>
          </a:p>
          <a:p>
            <a:pPr>
              <a:buClr>
                <a:srgbClr val="EBBE68"/>
              </a:buClr>
            </a:pPr>
            <a:r>
              <a:rPr lang="en-US" sz="2800" dirty="0">
                <a:solidFill>
                  <a:schemeClr val="bg1"/>
                </a:solidFill>
              </a:rPr>
              <a:t>E-Biennial Report</a:t>
            </a:r>
          </a:p>
          <a:p>
            <a:endParaRPr lang="en-US" sz="2800" dirty="0">
              <a:solidFill>
                <a:schemeClr val="bg1"/>
              </a:solidFill>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539" t="2403" r="3076" b="2042"/>
          <a:stretch/>
        </p:blipFill>
        <p:spPr>
          <a:xfrm>
            <a:off x="0" y="0"/>
            <a:ext cx="5007934" cy="6870290"/>
          </a:xfrm>
          <a:prstGeom prst="rect">
            <a:avLst/>
          </a:prstGeom>
        </p:spPr>
      </p:pic>
      <p:sp>
        <p:nvSpPr>
          <p:cNvPr id="7" name="Title 1"/>
          <p:cNvSpPr txBox="1">
            <a:spLocks/>
          </p:cNvSpPr>
          <p:nvPr/>
        </p:nvSpPr>
        <p:spPr>
          <a:xfrm>
            <a:off x="533400" y="2812312"/>
            <a:ext cx="4038600" cy="131762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a:solidFill>
                  <a:schemeClr val="bg1"/>
                </a:solidFill>
                <a:latin typeface="+mj-lt"/>
                <a:ea typeface="+mj-ea"/>
                <a:cs typeface="+mj-cs"/>
              </a:defRPr>
            </a:lvl1pPr>
          </a:lstStyle>
          <a:p>
            <a:pPr algn="ctr"/>
            <a:r>
              <a:rPr lang="en-US" sz="2000" b="1" dirty="0" err="1">
                <a:solidFill>
                  <a:srgbClr val="FFC000"/>
                </a:solidFill>
              </a:rPr>
              <a:t>Hazwaste</a:t>
            </a:r>
            <a:r>
              <a:rPr lang="en-US" sz="2000" b="1" dirty="0">
                <a:solidFill>
                  <a:srgbClr val="FFC000"/>
                </a:solidFill>
              </a:rPr>
              <a:t> Has Gone Electronic </a:t>
            </a:r>
            <a:r>
              <a:rPr lang="en-US" sz="4000" b="1" dirty="0"/>
              <a:t>INTRODUCTION</a:t>
            </a:r>
            <a:endParaRPr lang="en-US" sz="4000" dirty="0"/>
          </a:p>
        </p:txBody>
      </p:sp>
      <p:grpSp>
        <p:nvGrpSpPr>
          <p:cNvPr id="21" name="Group 20"/>
          <p:cNvGrpSpPr/>
          <p:nvPr/>
        </p:nvGrpSpPr>
        <p:grpSpPr>
          <a:xfrm>
            <a:off x="4493253" y="2736112"/>
            <a:ext cx="99174" cy="1324714"/>
            <a:chOff x="4483894" y="-3352800"/>
            <a:chExt cx="99174" cy="1324714"/>
          </a:xfrm>
        </p:grpSpPr>
        <p:cxnSp>
          <p:nvCxnSpPr>
            <p:cNvPr id="15" name="Straight Connector 14"/>
            <p:cNvCxnSpPr/>
            <p:nvPr/>
          </p:nvCxnSpPr>
          <p:spPr>
            <a:xfrm>
              <a:off x="4573772" y="-3352800"/>
              <a:ext cx="0" cy="132471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483894" y="-3345656"/>
              <a:ext cx="99174"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483894" y="-2028086"/>
              <a:ext cx="99174"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rot="10800000">
            <a:off x="525568" y="2743200"/>
            <a:ext cx="99174" cy="1324714"/>
            <a:chOff x="4483894" y="-3352800"/>
            <a:chExt cx="99174" cy="1324714"/>
          </a:xfrm>
        </p:grpSpPr>
        <p:cxnSp>
          <p:nvCxnSpPr>
            <p:cNvPr id="23" name="Straight Connector 22"/>
            <p:cNvCxnSpPr/>
            <p:nvPr/>
          </p:nvCxnSpPr>
          <p:spPr>
            <a:xfrm>
              <a:off x="4573772" y="-3352800"/>
              <a:ext cx="0" cy="132471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483894" y="-3345656"/>
              <a:ext cx="99174"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483894" y="-2028086"/>
              <a:ext cx="99174"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5180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2" name="Picture 1"/>
          <p:cNvPicPr>
            <a:picLocks noChangeAspect="1"/>
          </p:cNvPicPr>
          <p:nvPr/>
        </p:nvPicPr>
        <p:blipFill>
          <a:blip r:embed="rId3"/>
          <a:stretch>
            <a:fillRect/>
          </a:stretch>
        </p:blipFill>
        <p:spPr>
          <a:xfrm>
            <a:off x="1066800" y="1576769"/>
            <a:ext cx="6408149" cy="4786876"/>
          </a:xfrm>
          <a:prstGeom prst="rect">
            <a:avLst/>
          </a:prstGeom>
          <a:noFill/>
          <a:ln w="38100">
            <a:solidFill>
              <a:srgbClr val="5C8984"/>
            </a:solidFill>
          </a:ln>
        </p:spPr>
      </p:pic>
      <p:sp>
        <p:nvSpPr>
          <p:cNvPr id="6" name="Up Arrow 5"/>
          <p:cNvSpPr/>
          <p:nvPr/>
        </p:nvSpPr>
        <p:spPr>
          <a:xfrm rot="3423072">
            <a:off x="1350993" y="4448342"/>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Up Arrow 6"/>
          <p:cNvSpPr/>
          <p:nvPr/>
        </p:nvSpPr>
        <p:spPr>
          <a:xfrm rot="9099807">
            <a:off x="6529073" y="5724478"/>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93792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2" name="Picture 1"/>
          <p:cNvPicPr>
            <a:picLocks noChangeAspect="1"/>
          </p:cNvPicPr>
          <p:nvPr/>
        </p:nvPicPr>
        <p:blipFill>
          <a:blip r:embed="rId3"/>
          <a:stretch>
            <a:fillRect/>
          </a:stretch>
        </p:blipFill>
        <p:spPr>
          <a:xfrm>
            <a:off x="1447800" y="1575289"/>
            <a:ext cx="4208892" cy="5086644"/>
          </a:xfrm>
          <a:prstGeom prst="rect">
            <a:avLst/>
          </a:prstGeom>
          <a:ln w="38100">
            <a:solidFill>
              <a:srgbClr val="5C8984"/>
            </a:solidFill>
          </a:ln>
        </p:spPr>
      </p:pic>
      <p:pic>
        <p:nvPicPr>
          <p:cNvPr id="3" name="Picture 2"/>
          <p:cNvPicPr>
            <a:picLocks noChangeAspect="1"/>
          </p:cNvPicPr>
          <p:nvPr/>
        </p:nvPicPr>
        <p:blipFill>
          <a:blip r:embed="rId4"/>
          <a:stretch>
            <a:fillRect/>
          </a:stretch>
        </p:blipFill>
        <p:spPr>
          <a:xfrm>
            <a:off x="4724400" y="3352800"/>
            <a:ext cx="3288973" cy="1443037"/>
          </a:xfrm>
          <a:prstGeom prst="rect">
            <a:avLst/>
          </a:prstGeom>
          <a:ln w="38100">
            <a:solidFill>
              <a:srgbClr val="5C8984"/>
            </a:solidFill>
          </a:ln>
        </p:spPr>
      </p:pic>
      <p:sp>
        <p:nvSpPr>
          <p:cNvPr id="7" name="Up Arrow 6"/>
          <p:cNvSpPr/>
          <p:nvPr/>
        </p:nvSpPr>
        <p:spPr>
          <a:xfrm rot="9283122">
            <a:off x="4936260" y="6112967"/>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Up Arrow 7"/>
          <p:cNvSpPr/>
          <p:nvPr/>
        </p:nvSpPr>
        <p:spPr>
          <a:xfrm rot="3423072">
            <a:off x="5742617" y="4223553"/>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Up Arrow 8"/>
          <p:cNvSpPr/>
          <p:nvPr/>
        </p:nvSpPr>
        <p:spPr>
          <a:xfrm rot="3423072">
            <a:off x="7370792" y="4633326"/>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8058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2" name="Picture 1"/>
          <p:cNvPicPr>
            <a:picLocks noChangeAspect="1"/>
          </p:cNvPicPr>
          <p:nvPr/>
        </p:nvPicPr>
        <p:blipFill>
          <a:blip r:embed="rId3"/>
          <a:stretch>
            <a:fillRect/>
          </a:stretch>
        </p:blipFill>
        <p:spPr>
          <a:xfrm>
            <a:off x="1905000" y="1480352"/>
            <a:ext cx="3923833" cy="5181600"/>
          </a:xfrm>
          <a:prstGeom prst="rect">
            <a:avLst/>
          </a:prstGeom>
          <a:ln w="38100">
            <a:solidFill>
              <a:srgbClr val="5C8984"/>
            </a:solidFill>
          </a:ln>
        </p:spPr>
      </p:pic>
      <p:pic>
        <p:nvPicPr>
          <p:cNvPr id="3" name="Picture 2"/>
          <p:cNvPicPr>
            <a:picLocks noChangeAspect="1"/>
          </p:cNvPicPr>
          <p:nvPr/>
        </p:nvPicPr>
        <p:blipFill>
          <a:blip r:embed="rId4"/>
          <a:stretch>
            <a:fillRect/>
          </a:stretch>
        </p:blipFill>
        <p:spPr>
          <a:xfrm>
            <a:off x="4419600" y="3361436"/>
            <a:ext cx="3976687" cy="1763014"/>
          </a:xfrm>
          <a:prstGeom prst="rect">
            <a:avLst/>
          </a:prstGeom>
          <a:ln w="38100">
            <a:solidFill>
              <a:srgbClr val="5C8984"/>
            </a:solidFill>
          </a:ln>
        </p:spPr>
      </p:pic>
      <p:sp>
        <p:nvSpPr>
          <p:cNvPr id="8" name="Up Arrow 7"/>
          <p:cNvSpPr/>
          <p:nvPr/>
        </p:nvSpPr>
        <p:spPr>
          <a:xfrm rot="9283122">
            <a:off x="4936260" y="6112967"/>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Up Arrow 8"/>
          <p:cNvSpPr/>
          <p:nvPr/>
        </p:nvSpPr>
        <p:spPr>
          <a:xfrm rot="5776706">
            <a:off x="5776957" y="4300505"/>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Up Arrow 9"/>
          <p:cNvSpPr/>
          <p:nvPr/>
        </p:nvSpPr>
        <p:spPr>
          <a:xfrm rot="4615195">
            <a:off x="7628692" y="4933949"/>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56756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2" name="Picture 1"/>
          <p:cNvPicPr>
            <a:picLocks noChangeAspect="1"/>
          </p:cNvPicPr>
          <p:nvPr/>
        </p:nvPicPr>
        <p:blipFill>
          <a:blip r:embed="rId3"/>
          <a:stretch>
            <a:fillRect/>
          </a:stretch>
        </p:blipFill>
        <p:spPr>
          <a:xfrm>
            <a:off x="1981200" y="1575289"/>
            <a:ext cx="5429405" cy="5105400"/>
          </a:xfrm>
          <a:prstGeom prst="rect">
            <a:avLst/>
          </a:prstGeom>
          <a:ln w="38100">
            <a:solidFill>
              <a:srgbClr val="5C8984"/>
            </a:solidFill>
          </a:ln>
        </p:spPr>
      </p:pic>
      <p:sp>
        <p:nvSpPr>
          <p:cNvPr id="6" name="Up Arrow 5"/>
          <p:cNvSpPr/>
          <p:nvPr/>
        </p:nvSpPr>
        <p:spPr>
          <a:xfrm rot="13766752">
            <a:off x="4173934" y="3639943"/>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Up Arrow 6"/>
          <p:cNvSpPr/>
          <p:nvPr/>
        </p:nvSpPr>
        <p:spPr>
          <a:xfrm rot="3697722">
            <a:off x="2035683" y="5739965"/>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Up Arrow 7"/>
          <p:cNvSpPr/>
          <p:nvPr/>
        </p:nvSpPr>
        <p:spPr>
          <a:xfrm rot="9283122">
            <a:off x="6532640" y="6031630"/>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15900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1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10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2" name="Picture 1"/>
          <p:cNvPicPr>
            <a:picLocks noChangeAspect="1"/>
          </p:cNvPicPr>
          <p:nvPr/>
        </p:nvPicPr>
        <p:blipFill>
          <a:blip r:embed="rId3"/>
          <a:stretch>
            <a:fillRect/>
          </a:stretch>
        </p:blipFill>
        <p:spPr>
          <a:xfrm>
            <a:off x="1219200" y="1587012"/>
            <a:ext cx="6858000" cy="5124401"/>
          </a:xfrm>
          <a:prstGeom prst="rect">
            <a:avLst/>
          </a:prstGeom>
          <a:noFill/>
          <a:ln w="38100">
            <a:solidFill>
              <a:srgbClr val="5C8984"/>
            </a:solidFill>
          </a:ln>
        </p:spPr>
      </p:pic>
      <p:sp>
        <p:nvSpPr>
          <p:cNvPr id="6" name="Up Arrow 5"/>
          <p:cNvSpPr/>
          <p:nvPr/>
        </p:nvSpPr>
        <p:spPr>
          <a:xfrm rot="9283122">
            <a:off x="1431060" y="5032381"/>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Up Arrow 6"/>
          <p:cNvSpPr/>
          <p:nvPr/>
        </p:nvSpPr>
        <p:spPr>
          <a:xfrm rot="9283122">
            <a:off x="7222259" y="6022981"/>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34468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1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3" name="Picture 2"/>
          <p:cNvPicPr>
            <a:picLocks noChangeAspect="1"/>
          </p:cNvPicPr>
          <p:nvPr/>
        </p:nvPicPr>
        <p:blipFill>
          <a:blip r:embed="rId3"/>
          <a:stretch>
            <a:fillRect/>
          </a:stretch>
        </p:blipFill>
        <p:spPr>
          <a:xfrm>
            <a:off x="1295400" y="1676400"/>
            <a:ext cx="6199451" cy="4644299"/>
          </a:xfrm>
          <a:prstGeom prst="rect">
            <a:avLst/>
          </a:prstGeom>
        </p:spPr>
      </p:pic>
      <p:sp>
        <p:nvSpPr>
          <p:cNvPr id="6" name="Up Arrow 5"/>
          <p:cNvSpPr/>
          <p:nvPr/>
        </p:nvSpPr>
        <p:spPr>
          <a:xfrm rot="2069891">
            <a:off x="1667894" y="4210773"/>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Up Arrow 6"/>
          <p:cNvSpPr/>
          <p:nvPr/>
        </p:nvSpPr>
        <p:spPr>
          <a:xfrm rot="9283122">
            <a:off x="6705600" y="5718182"/>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93473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3" name="Picture 2"/>
          <p:cNvPicPr>
            <a:picLocks noChangeAspect="1"/>
          </p:cNvPicPr>
          <p:nvPr/>
        </p:nvPicPr>
        <p:blipFill>
          <a:blip r:embed="rId3"/>
          <a:stretch>
            <a:fillRect/>
          </a:stretch>
        </p:blipFill>
        <p:spPr>
          <a:xfrm>
            <a:off x="2209800" y="1550875"/>
            <a:ext cx="4452651" cy="5130311"/>
          </a:xfrm>
          <a:prstGeom prst="rect">
            <a:avLst/>
          </a:prstGeom>
          <a:ln w="38100">
            <a:solidFill>
              <a:srgbClr val="5C8984"/>
            </a:solidFill>
          </a:ln>
        </p:spPr>
      </p:pic>
      <p:sp>
        <p:nvSpPr>
          <p:cNvPr id="8" name="Up Arrow 7"/>
          <p:cNvSpPr/>
          <p:nvPr/>
        </p:nvSpPr>
        <p:spPr>
          <a:xfrm rot="8462420">
            <a:off x="2383971" y="2692168"/>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Up Arrow 8"/>
          <p:cNvSpPr/>
          <p:nvPr/>
        </p:nvSpPr>
        <p:spPr>
          <a:xfrm rot="19228603">
            <a:off x="4504754" y="3278964"/>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Up Arrow 9"/>
          <p:cNvSpPr/>
          <p:nvPr/>
        </p:nvSpPr>
        <p:spPr>
          <a:xfrm rot="12219802">
            <a:off x="5776056" y="2658804"/>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78115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1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200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3" name="Picture 2"/>
          <p:cNvPicPr>
            <a:picLocks noChangeAspect="1"/>
          </p:cNvPicPr>
          <p:nvPr/>
        </p:nvPicPr>
        <p:blipFill>
          <a:blip r:embed="rId3"/>
          <a:stretch>
            <a:fillRect/>
          </a:stretch>
        </p:blipFill>
        <p:spPr>
          <a:xfrm>
            <a:off x="2315032" y="1575289"/>
            <a:ext cx="4291497" cy="4924547"/>
          </a:xfrm>
          <a:prstGeom prst="rect">
            <a:avLst/>
          </a:prstGeom>
          <a:ln w="38100">
            <a:solidFill>
              <a:srgbClr val="5C8984"/>
            </a:solidFill>
          </a:ln>
        </p:spPr>
      </p:pic>
      <p:sp>
        <p:nvSpPr>
          <p:cNvPr id="8" name="Up Arrow 7"/>
          <p:cNvSpPr/>
          <p:nvPr/>
        </p:nvSpPr>
        <p:spPr>
          <a:xfrm rot="12219802">
            <a:off x="5010238" y="3199934"/>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Up Arrow 8"/>
          <p:cNvSpPr/>
          <p:nvPr/>
        </p:nvSpPr>
        <p:spPr>
          <a:xfrm rot="12685120">
            <a:off x="3923559" y="3367835"/>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Up Arrow 9"/>
          <p:cNvSpPr/>
          <p:nvPr/>
        </p:nvSpPr>
        <p:spPr>
          <a:xfrm rot="12219802">
            <a:off x="3903287" y="5350881"/>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Up Arrow 10"/>
          <p:cNvSpPr/>
          <p:nvPr/>
        </p:nvSpPr>
        <p:spPr>
          <a:xfrm rot="19476573">
            <a:off x="5032809" y="4142300"/>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Up Arrow 11"/>
          <p:cNvSpPr/>
          <p:nvPr/>
        </p:nvSpPr>
        <p:spPr>
          <a:xfrm rot="9480926">
            <a:off x="5720141" y="6029180"/>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80117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10" presetClass="exit" presetSubtype="0" fill="hold" grpId="0" nodeType="with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par>
                          <p:cTn id="12" fill="hold">
                            <p:stCondLst>
                              <p:cond delay="500"/>
                            </p:stCondLst>
                            <p:childTnLst>
                              <p:par>
                                <p:cTn id="13" presetID="2" presetClass="entr" presetSubtype="4" fill="hold" grpId="0" nodeType="afterEffect">
                                  <p:stCondLst>
                                    <p:cond delay="5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grpId="0" nodeType="afterEffect">
                                  <p:stCondLst>
                                    <p:cond delay="10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par>
                                <p:cTn id="28" presetID="10" presetClass="exit" presetSubtype="0" fill="hold" grpId="1" nodeType="with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P spid="10" grpId="1" animBg="1"/>
      <p:bldP spid="11" grpId="0" animBg="1"/>
      <p:bldP spid="11" grpId="1"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2" name="Picture 1"/>
          <p:cNvPicPr>
            <a:picLocks noChangeAspect="1"/>
          </p:cNvPicPr>
          <p:nvPr/>
        </p:nvPicPr>
        <p:blipFill>
          <a:blip r:embed="rId3"/>
          <a:stretch>
            <a:fillRect/>
          </a:stretch>
        </p:blipFill>
        <p:spPr>
          <a:xfrm>
            <a:off x="1143000" y="1676400"/>
            <a:ext cx="6505705" cy="4870938"/>
          </a:xfrm>
          <a:prstGeom prst="rect">
            <a:avLst/>
          </a:prstGeom>
          <a:ln w="38100">
            <a:solidFill>
              <a:srgbClr val="5C8984"/>
            </a:solidFill>
          </a:ln>
        </p:spPr>
      </p:pic>
      <p:sp>
        <p:nvSpPr>
          <p:cNvPr id="6" name="Up Arrow 5"/>
          <p:cNvSpPr/>
          <p:nvPr/>
        </p:nvSpPr>
        <p:spPr>
          <a:xfrm rot="12219802">
            <a:off x="6820701" y="5866935"/>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34450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3" name="Picture 2"/>
          <p:cNvPicPr>
            <a:picLocks noChangeAspect="1"/>
          </p:cNvPicPr>
          <p:nvPr/>
        </p:nvPicPr>
        <p:blipFill>
          <a:blip r:embed="rId3"/>
          <a:stretch>
            <a:fillRect/>
          </a:stretch>
        </p:blipFill>
        <p:spPr>
          <a:xfrm>
            <a:off x="1143000" y="1676400"/>
            <a:ext cx="6521660" cy="4842926"/>
          </a:xfrm>
          <a:prstGeom prst="rect">
            <a:avLst/>
          </a:prstGeom>
          <a:ln w="38100">
            <a:solidFill>
              <a:srgbClr val="5C8984"/>
            </a:solidFill>
          </a:ln>
        </p:spPr>
      </p:pic>
      <p:sp>
        <p:nvSpPr>
          <p:cNvPr id="8" name="Up Arrow 7"/>
          <p:cNvSpPr/>
          <p:nvPr/>
        </p:nvSpPr>
        <p:spPr>
          <a:xfrm rot="12219802">
            <a:off x="6820701" y="5866935"/>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82879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35864" y="821093"/>
            <a:ext cx="6687355" cy="626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Benefits</a:t>
            </a:r>
          </a:p>
          <a:p>
            <a:pPr marL="0" indent="0">
              <a:buNone/>
            </a:pPr>
            <a:r>
              <a:rPr lang="en-US" dirty="0"/>
              <a:t> </a:t>
            </a:r>
          </a:p>
        </p:txBody>
      </p:sp>
      <p:sp>
        <p:nvSpPr>
          <p:cNvPr id="5" name="Content Placeholder 4"/>
          <p:cNvSpPr txBox="1">
            <a:spLocks/>
          </p:cNvSpPr>
          <p:nvPr/>
        </p:nvSpPr>
        <p:spPr>
          <a:xfrm>
            <a:off x="533400" y="3233128"/>
            <a:ext cx="6477000"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200" dirty="0"/>
              <a:t>Cost savings and paperwork burden reductions</a:t>
            </a:r>
          </a:p>
        </p:txBody>
      </p:sp>
      <p:sp>
        <p:nvSpPr>
          <p:cNvPr id="6" name="Content Placeholder 4"/>
          <p:cNvSpPr txBox="1">
            <a:spLocks/>
          </p:cNvSpPr>
          <p:nvPr/>
        </p:nvSpPr>
        <p:spPr>
          <a:xfrm>
            <a:off x="533400" y="2170753"/>
            <a:ext cx="8077200" cy="45008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200" dirty="0"/>
              <a:t>Conduct all business processes with ADEQ including fee payments </a:t>
            </a:r>
          </a:p>
        </p:txBody>
      </p:sp>
      <p:sp>
        <p:nvSpPr>
          <p:cNvPr id="8" name="Content Placeholder 4"/>
          <p:cNvSpPr txBox="1">
            <a:spLocks/>
          </p:cNvSpPr>
          <p:nvPr/>
        </p:nvSpPr>
        <p:spPr>
          <a:xfrm>
            <a:off x="533400" y="3704040"/>
            <a:ext cx="6934200" cy="4073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200" dirty="0"/>
              <a:t>Available 24/7</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22500" b="43750"/>
          <a:stretch/>
        </p:blipFill>
        <p:spPr>
          <a:xfrm>
            <a:off x="0" y="4800600"/>
            <a:ext cx="9144000" cy="2057400"/>
          </a:xfrm>
          <a:prstGeom prst="rect">
            <a:avLst/>
          </a:prstGeom>
          <a:ln w="50800">
            <a:solidFill>
              <a:srgbClr val="5C8984"/>
            </a:solidFill>
          </a:ln>
        </p:spPr>
      </p:pic>
      <p:cxnSp>
        <p:nvCxnSpPr>
          <p:cNvPr id="13" name="Straight Connector 12"/>
          <p:cNvCxnSpPr/>
          <p:nvPr/>
        </p:nvCxnSpPr>
        <p:spPr>
          <a:xfrm>
            <a:off x="533400" y="1447800"/>
            <a:ext cx="60960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sp>
        <p:nvSpPr>
          <p:cNvPr id="12" name="Content Placeholder 4"/>
          <p:cNvSpPr txBox="1">
            <a:spLocks/>
          </p:cNvSpPr>
          <p:nvPr/>
        </p:nvSpPr>
        <p:spPr>
          <a:xfrm>
            <a:off x="533400" y="1673110"/>
            <a:ext cx="7772400" cy="42447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Digital solution to assist meeting your environmental priorities</a:t>
            </a:r>
          </a:p>
        </p:txBody>
      </p:sp>
      <p:sp>
        <p:nvSpPr>
          <p:cNvPr id="14" name="Content Placeholder 4"/>
          <p:cNvSpPr txBox="1">
            <a:spLocks/>
          </p:cNvSpPr>
          <p:nvPr/>
        </p:nvSpPr>
        <p:spPr>
          <a:xfrm>
            <a:off x="537099" y="2696502"/>
            <a:ext cx="6477000"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200" dirty="0"/>
              <a:t>Quicker turn around times</a:t>
            </a:r>
          </a:p>
        </p:txBody>
      </p:sp>
    </p:spTree>
    <p:extLst>
      <p:ext uri="{BB962C8B-B14F-4D97-AF65-F5344CB8AC3E}">
        <p14:creationId xmlns:p14="http://schemas.microsoft.com/office/powerpoint/2010/main" val="71717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2"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2" name="Picture 1"/>
          <p:cNvPicPr>
            <a:picLocks noChangeAspect="1"/>
          </p:cNvPicPr>
          <p:nvPr/>
        </p:nvPicPr>
        <p:blipFill>
          <a:blip r:embed="rId3"/>
          <a:stretch>
            <a:fillRect/>
          </a:stretch>
        </p:blipFill>
        <p:spPr>
          <a:xfrm>
            <a:off x="1295400" y="1603402"/>
            <a:ext cx="6586483" cy="4876800"/>
          </a:xfrm>
          <a:prstGeom prst="rect">
            <a:avLst/>
          </a:prstGeom>
          <a:ln w="38100">
            <a:solidFill>
              <a:srgbClr val="5C8984"/>
            </a:solidFill>
          </a:ln>
        </p:spPr>
      </p:pic>
      <p:sp>
        <p:nvSpPr>
          <p:cNvPr id="6" name="Up Arrow 5"/>
          <p:cNvSpPr/>
          <p:nvPr/>
        </p:nvSpPr>
        <p:spPr>
          <a:xfrm rot="12219802">
            <a:off x="6820701" y="5866935"/>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98306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2" name="Picture 1"/>
          <p:cNvPicPr>
            <a:picLocks noChangeAspect="1"/>
          </p:cNvPicPr>
          <p:nvPr/>
        </p:nvPicPr>
        <p:blipFill>
          <a:blip r:embed="rId3"/>
          <a:stretch>
            <a:fillRect/>
          </a:stretch>
        </p:blipFill>
        <p:spPr>
          <a:xfrm>
            <a:off x="1295400" y="1557199"/>
            <a:ext cx="6586483" cy="4923003"/>
          </a:xfrm>
          <a:prstGeom prst="rect">
            <a:avLst/>
          </a:prstGeom>
          <a:ln w="38100">
            <a:solidFill>
              <a:srgbClr val="5C8984"/>
            </a:solidFill>
          </a:ln>
        </p:spPr>
      </p:pic>
      <p:sp>
        <p:nvSpPr>
          <p:cNvPr id="7" name="Up Arrow 6"/>
          <p:cNvSpPr/>
          <p:nvPr/>
        </p:nvSpPr>
        <p:spPr>
          <a:xfrm rot="12219802">
            <a:off x="6820701" y="5866935"/>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4151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2" name="Picture 1"/>
          <p:cNvPicPr>
            <a:picLocks noChangeAspect="1"/>
          </p:cNvPicPr>
          <p:nvPr/>
        </p:nvPicPr>
        <p:blipFill>
          <a:blip r:embed="rId3"/>
          <a:stretch>
            <a:fillRect/>
          </a:stretch>
        </p:blipFill>
        <p:spPr>
          <a:xfrm>
            <a:off x="1295400" y="1598735"/>
            <a:ext cx="6586483" cy="4992203"/>
          </a:xfrm>
          <a:prstGeom prst="rect">
            <a:avLst/>
          </a:prstGeom>
          <a:ln w="38100">
            <a:solidFill>
              <a:srgbClr val="5C8984"/>
            </a:solidFill>
          </a:ln>
        </p:spPr>
      </p:pic>
      <p:sp>
        <p:nvSpPr>
          <p:cNvPr id="7" name="Up Arrow 6"/>
          <p:cNvSpPr/>
          <p:nvPr/>
        </p:nvSpPr>
        <p:spPr>
          <a:xfrm rot="12219802">
            <a:off x="6820701" y="5943134"/>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31308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2" name="Picture 1"/>
          <p:cNvPicPr>
            <a:picLocks noChangeAspect="1"/>
          </p:cNvPicPr>
          <p:nvPr/>
        </p:nvPicPr>
        <p:blipFill>
          <a:blip r:embed="rId3"/>
          <a:stretch>
            <a:fillRect/>
          </a:stretch>
        </p:blipFill>
        <p:spPr>
          <a:xfrm>
            <a:off x="1295399" y="1575289"/>
            <a:ext cx="6586483" cy="5015649"/>
          </a:xfrm>
          <a:prstGeom prst="rect">
            <a:avLst/>
          </a:prstGeom>
          <a:ln w="38100">
            <a:solidFill>
              <a:srgbClr val="5C8984"/>
            </a:solidFill>
          </a:ln>
        </p:spPr>
      </p:pic>
      <p:sp>
        <p:nvSpPr>
          <p:cNvPr id="7" name="Up Arrow 6"/>
          <p:cNvSpPr/>
          <p:nvPr/>
        </p:nvSpPr>
        <p:spPr>
          <a:xfrm rot="12219802">
            <a:off x="6820701" y="5943134"/>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14260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2" name="Picture 1"/>
          <p:cNvPicPr>
            <a:picLocks noChangeAspect="1"/>
          </p:cNvPicPr>
          <p:nvPr/>
        </p:nvPicPr>
        <p:blipFill>
          <a:blip r:embed="rId3"/>
          <a:stretch>
            <a:fillRect/>
          </a:stretch>
        </p:blipFill>
        <p:spPr>
          <a:xfrm>
            <a:off x="4224660" y="821093"/>
            <a:ext cx="3860064" cy="5832479"/>
          </a:xfrm>
          <a:prstGeom prst="rect">
            <a:avLst/>
          </a:prstGeom>
          <a:ln w="38100">
            <a:solidFill>
              <a:srgbClr val="5C8984"/>
            </a:solidFill>
          </a:ln>
        </p:spPr>
      </p:pic>
      <p:pic>
        <p:nvPicPr>
          <p:cNvPr id="3" name="Picture 2"/>
          <p:cNvPicPr>
            <a:picLocks noChangeAspect="1"/>
          </p:cNvPicPr>
          <p:nvPr/>
        </p:nvPicPr>
        <p:blipFill>
          <a:blip r:embed="rId4"/>
          <a:stretch>
            <a:fillRect/>
          </a:stretch>
        </p:blipFill>
        <p:spPr>
          <a:xfrm>
            <a:off x="990600" y="3276600"/>
            <a:ext cx="4105275" cy="1831426"/>
          </a:xfrm>
          <a:prstGeom prst="rect">
            <a:avLst/>
          </a:prstGeom>
          <a:noFill/>
          <a:ln w="38100">
            <a:solidFill>
              <a:srgbClr val="5C8984"/>
            </a:solidFill>
          </a:ln>
        </p:spPr>
      </p:pic>
      <p:sp>
        <p:nvSpPr>
          <p:cNvPr id="7" name="Up Arrow 6"/>
          <p:cNvSpPr/>
          <p:nvPr/>
        </p:nvSpPr>
        <p:spPr>
          <a:xfrm rot="8820574">
            <a:off x="761999" y="3717556"/>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Up Arrow 7"/>
          <p:cNvSpPr/>
          <p:nvPr/>
        </p:nvSpPr>
        <p:spPr>
          <a:xfrm rot="4340679">
            <a:off x="4137059" y="4917526"/>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12264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10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2" name="Picture 1"/>
          <p:cNvPicPr>
            <a:picLocks noChangeAspect="1"/>
          </p:cNvPicPr>
          <p:nvPr/>
        </p:nvPicPr>
        <p:blipFill>
          <a:blip r:embed="rId3"/>
          <a:stretch>
            <a:fillRect/>
          </a:stretch>
        </p:blipFill>
        <p:spPr>
          <a:xfrm>
            <a:off x="1143000" y="1575289"/>
            <a:ext cx="6781800" cy="5054469"/>
          </a:xfrm>
          <a:prstGeom prst="rect">
            <a:avLst/>
          </a:prstGeom>
          <a:ln w="38100">
            <a:solidFill>
              <a:srgbClr val="5C8984"/>
            </a:solidFill>
          </a:ln>
        </p:spPr>
      </p:pic>
      <p:sp>
        <p:nvSpPr>
          <p:cNvPr id="6" name="Up Arrow 5"/>
          <p:cNvSpPr/>
          <p:nvPr/>
        </p:nvSpPr>
        <p:spPr>
          <a:xfrm rot="4380086">
            <a:off x="1177464" y="3741405"/>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Up Arrow 6"/>
          <p:cNvSpPr/>
          <p:nvPr/>
        </p:nvSpPr>
        <p:spPr>
          <a:xfrm rot="12014326">
            <a:off x="7290786" y="6010919"/>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82591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1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2" name="Picture 1"/>
          <p:cNvPicPr>
            <a:picLocks noChangeAspect="1"/>
          </p:cNvPicPr>
          <p:nvPr/>
        </p:nvPicPr>
        <p:blipFill>
          <a:blip r:embed="rId3"/>
          <a:stretch>
            <a:fillRect/>
          </a:stretch>
        </p:blipFill>
        <p:spPr>
          <a:xfrm>
            <a:off x="1143000" y="1752600"/>
            <a:ext cx="6934200" cy="4501878"/>
          </a:xfrm>
          <a:prstGeom prst="rect">
            <a:avLst/>
          </a:prstGeom>
          <a:ln w="38100">
            <a:solidFill>
              <a:srgbClr val="5C8984"/>
            </a:solidFill>
          </a:ln>
        </p:spPr>
      </p:pic>
      <p:sp>
        <p:nvSpPr>
          <p:cNvPr id="6" name="Up Arrow 5"/>
          <p:cNvSpPr/>
          <p:nvPr/>
        </p:nvSpPr>
        <p:spPr>
          <a:xfrm rot="4380086">
            <a:off x="5278207" y="3665205"/>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Up Arrow 6"/>
          <p:cNvSpPr/>
          <p:nvPr/>
        </p:nvSpPr>
        <p:spPr>
          <a:xfrm rot="12014326">
            <a:off x="6071586" y="5477519"/>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Up Arrow 7"/>
          <p:cNvSpPr/>
          <p:nvPr/>
        </p:nvSpPr>
        <p:spPr>
          <a:xfrm rot="18342526">
            <a:off x="6705600" y="1986400"/>
            <a:ext cx="457200" cy="381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37420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100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10" presetClass="exit" presetSubtype="0" fill="hold" grpId="1" nodeType="withEffect">
                                  <p:stCondLst>
                                    <p:cond delay="100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2" name="Picture 1"/>
          <p:cNvPicPr>
            <a:picLocks noChangeAspect="1"/>
          </p:cNvPicPr>
          <p:nvPr/>
        </p:nvPicPr>
        <p:blipFill>
          <a:blip r:embed="rId3"/>
          <a:stretch>
            <a:fillRect/>
          </a:stretch>
        </p:blipFill>
        <p:spPr>
          <a:xfrm>
            <a:off x="1524000" y="1600442"/>
            <a:ext cx="5755611" cy="5025959"/>
          </a:xfrm>
          <a:prstGeom prst="rect">
            <a:avLst/>
          </a:prstGeom>
          <a:ln w="38100">
            <a:solidFill>
              <a:srgbClr val="5C8984"/>
            </a:solidFill>
          </a:ln>
        </p:spPr>
      </p:pic>
    </p:spTree>
    <p:extLst>
      <p:ext uri="{BB962C8B-B14F-4D97-AF65-F5344CB8AC3E}">
        <p14:creationId xmlns:p14="http://schemas.microsoft.com/office/powerpoint/2010/main" val="801556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Notification Process</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2" name="Picture 1"/>
          <p:cNvPicPr>
            <a:picLocks noChangeAspect="1"/>
          </p:cNvPicPr>
          <p:nvPr/>
        </p:nvPicPr>
        <p:blipFill>
          <a:blip r:embed="rId3"/>
          <a:stretch>
            <a:fillRect/>
          </a:stretch>
        </p:blipFill>
        <p:spPr>
          <a:xfrm>
            <a:off x="1447800" y="1575289"/>
            <a:ext cx="6202507" cy="5038344"/>
          </a:xfrm>
          <a:prstGeom prst="rect">
            <a:avLst/>
          </a:prstGeom>
          <a:ln w="38100">
            <a:solidFill>
              <a:srgbClr val="5C8984"/>
            </a:solidFill>
          </a:ln>
        </p:spPr>
      </p:pic>
      <p:sp>
        <p:nvSpPr>
          <p:cNvPr id="3" name="Rectangle 2"/>
          <p:cNvSpPr/>
          <p:nvPr/>
        </p:nvSpPr>
        <p:spPr>
          <a:xfrm>
            <a:off x="2362200" y="4114800"/>
            <a:ext cx="1600200" cy="381000"/>
          </a:xfrm>
          <a:prstGeom prst="rect">
            <a:avLst/>
          </a:prstGeom>
          <a:noFill/>
          <a:ln w="38100">
            <a:solidFill>
              <a:srgbClr val="5C89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20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Generation and Registration Reporting </a:t>
            </a:r>
          </a:p>
        </p:txBody>
      </p:sp>
      <p:cxnSp>
        <p:nvCxnSpPr>
          <p:cNvPr id="13" name="Straight Connector 12"/>
          <p:cNvCxnSpPr/>
          <p:nvPr/>
        </p:nvCxnSpPr>
        <p:spPr>
          <a:xfrm>
            <a:off x="405405" y="1447800"/>
            <a:ext cx="65287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pic>
        <p:nvPicPr>
          <p:cNvPr id="2" name="mydeq_hw_repo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7624" y="1752600"/>
            <a:ext cx="8263467" cy="4648200"/>
          </a:xfrm>
          <a:prstGeom prst="rect">
            <a:avLst/>
          </a:prstGeom>
          <a:ln w="38100">
            <a:solidFill>
              <a:srgbClr val="5C8984"/>
            </a:solidFill>
          </a:ln>
        </p:spPr>
      </p:pic>
    </p:spTree>
    <p:extLst>
      <p:ext uri="{BB962C8B-B14F-4D97-AF65-F5344CB8AC3E}">
        <p14:creationId xmlns:p14="http://schemas.microsoft.com/office/powerpoint/2010/main" val="1533293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p:cNvSpPr txBox="1">
            <a:spLocks/>
          </p:cNvSpPr>
          <p:nvPr/>
        </p:nvSpPr>
        <p:spPr>
          <a:xfrm>
            <a:off x="435864" y="821093"/>
            <a:ext cx="6687355" cy="626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Available Processes</a:t>
            </a:r>
          </a:p>
          <a:p>
            <a:pPr marL="0" indent="0">
              <a:buNone/>
            </a:pPr>
            <a:r>
              <a:rPr lang="en-US" dirty="0"/>
              <a:t> </a:t>
            </a:r>
          </a:p>
        </p:txBody>
      </p:sp>
      <p:cxnSp>
        <p:nvCxnSpPr>
          <p:cNvPr id="13" name="Straight Connector 12"/>
          <p:cNvCxnSpPr/>
          <p:nvPr/>
        </p:nvCxnSpPr>
        <p:spPr>
          <a:xfrm>
            <a:off x="533400" y="1447800"/>
            <a:ext cx="60960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sp>
        <p:nvSpPr>
          <p:cNvPr id="10" name="Content Placeholder 4"/>
          <p:cNvSpPr txBox="1">
            <a:spLocks/>
          </p:cNvSpPr>
          <p:nvPr/>
        </p:nvSpPr>
        <p:spPr>
          <a:xfrm>
            <a:off x="435864" y="2151756"/>
            <a:ext cx="7886700" cy="221129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800" dirty="0"/>
              <a:t>General Permit for Concrete Batch Plant Permits (CBP)</a:t>
            </a:r>
          </a:p>
          <a:p>
            <a:pPr lvl="1"/>
            <a:r>
              <a:rPr lang="en-US" sz="1800" dirty="0"/>
              <a:t>General Permit for Crushing &amp; Screening Plant Permits (C&amp;S)</a:t>
            </a:r>
          </a:p>
          <a:p>
            <a:pPr lvl="1"/>
            <a:r>
              <a:rPr lang="en-US" sz="1800" dirty="0"/>
              <a:t>General Permit for Hot-Mix Asphalt Plant Permits (HMAP)</a:t>
            </a:r>
          </a:p>
          <a:p>
            <a:pPr lvl="1"/>
            <a:r>
              <a:rPr lang="en-US" sz="1800" dirty="0"/>
              <a:t>Annual Compliance Certifications for CBP, C&amp;S and HMAP General Permits</a:t>
            </a:r>
          </a:p>
          <a:p>
            <a:pPr lvl="1"/>
            <a:r>
              <a:rPr lang="en-US" sz="1800" dirty="0"/>
              <a:t>Move locations for CBP, C&amp;S and HMAP General Permits</a:t>
            </a:r>
          </a:p>
          <a:p>
            <a:pPr lvl="1"/>
            <a:r>
              <a:rPr lang="en-US" sz="1800" dirty="0"/>
              <a:t>Fleet Emissions Testing</a:t>
            </a:r>
          </a:p>
        </p:txBody>
      </p:sp>
      <p:sp>
        <p:nvSpPr>
          <p:cNvPr id="12" name="Content Placeholder 4"/>
          <p:cNvSpPr txBox="1">
            <a:spLocks/>
          </p:cNvSpPr>
          <p:nvPr/>
        </p:nvSpPr>
        <p:spPr>
          <a:xfrm>
            <a:off x="435864" y="1704279"/>
            <a:ext cx="7772400" cy="424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b="1" dirty="0"/>
              <a:t>Air Quality</a:t>
            </a: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t="26731" b="26307"/>
          <a:stretch/>
        </p:blipFill>
        <p:spPr>
          <a:xfrm>
            <a:off x="0" y="4419600"/>
            <a:ext cx="9144000" cy="2413247"/>
          </a:xfrm>
          <a:prstGeom prst="rect">
            <a:avLst/>
          </a:prstGeom>
          <a:ln w="63500">
            <a:solidFill>
              <a:srgbClr val="5C8984"/>
            </a:solidFill>
          </a:ln>
        </p:spPr>
      </p:pic>
    </p:spTree>
    <p:extLst>
      <p:ext uri="{BB962C8B-B14F-4D97-AF65-F5344CB8AC3E}">
        <p14:creationId xmlns:p14="http://schemas.microsoft.com/office/powerpoint/2010/main" val="401542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35864" y="821093"/>
            <a:ext cx="6687355" cy="626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Benefits</a:t>
            </a:r>
          </a:p>
          <a:p>
            <a:pPr marL="0" indent="0">
              <a:buNone/>
            </a:pPr>
            <a:r>
              <a:rPr lang="en-US" dirty="0"/>
              <a:t> </a:t>
            </a:r>
          </a:p>
        </p:txBody>
      </p:sp>
      <p:sp>
        <p:nvSpPr>
          <p:cNvPr id="5" name="Content Placeholder 4"/>
          <p:cNvSpPr txBox="1">
            <a:spLocks/>
          </p:cNvSpPr>
          <p:nvPr/>
        </p:nvSpPr>
        <p:spPr>
          <a:xfrm>
            <a:off x="1219200" y="2016089"/>
            <a:ext cx="6477000" cy="424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Cost savings and paperwork burden reductions</a:t>
            </a:r>
          </a:p>
        </p:txBody>
      </p:sp>
      <p:sp>
        <p:nvSpPr>
          <p:cNvPr id="6" name="Content Placeholder 4"/>
          <p:cNvSpPr txBox="1">
            <a:spLocks/>
          </p:cNvSpPr>
          <p:nvPr/>
        </p:nvSpPr>
        <p:spPr>
          <a:xfrm>
            <a:off x="1219200" y="2440561"/>
            <a:ext cx="6477000" cy="4500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Accurate more timely information on waste shipments </a:t>
            </a:r>
          </a:p>
        </p:txBody>
      </p:sp>
      <p:sp>
        <p:nvSpPr>
          <p:cNvPr id="7" name="Content Placeholder 4"/>
          <p:cNvSpPr txBox="1">
            <a:spLocks/>
          </p:cNvSpPr>
          <p:nvPr/>
        </p:nvSpPr>
        <p:spPr>
          <a:xfrm>
            <a:off x="1219200" y="2890642"/>
            <a:ext cx="6934200" cy="4073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Creation of a single hub for reporting of manifests data</a:t>
            </a:r>
          </a:p>
        </p:txBody>
      </p:sp>
      <p:sp>
        <p:nvSpPr>
          <p:cNvPr id="8" name="Content Placeholder 4"/>
          <p:cNvSpPr txBox="1">
            <a:spLocks/>
          </p:cNvSpPr>
          <p:nvPr/>
        </p:nvSpPr>
        <p:spPr>
          <a:xfrm>
            <a:off x="1219200" y="3294686"/>
            <a:ext cx="6934200" cy="4073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More effective compliance monitoring by regulators</a:t>
            </a:r>
          </a:p>
        </p:txBody>
      </p:sp>
      <p:sp>
        <p:nvSpPr>
          <p:cNvPr id="9" name="Content Placeholder 4"/>
          <p:cNvSpPr txBox="1">
            <a:spLocks/>
          </p:cNvSpPr>
          <p:nvPr/>
        </p:nvSpPr>
        <p:spPr>
          <a:xfrm>
            <a:off x="1219200" y="3702051"/>
            <a:ext cx="7620000" cy="4073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Potential to integrate with RCRA’s biennial report and state systems</a:t>
            </a:r>
          </a:p>
        </p:txBody>
      </p:sp>
      <p:sp>
        <p:nvSpPr>
          <p:cNvPr id="10" name="Content Placeholder 4"/>
          <p:cNvSpPr txBox="1">
            <a:spLocks/>
          </p:cNvSpPr>
          <p:nvPr/>
        </p:nvSpPr>
        <p:spPr>
          <a:xfrm>
            <a:off x="1219200" y="4109416"/>
            <a:ext cx="7620000" cy="4073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Enhanced “cradle to grave” tracking of HW</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22500" b="43750"/>
          <a:stretch/>
        </p:blipFill>
        <p:spPr>
          <a:xfrm>
            <a:off x="0" y="4800600"/>
            <a:ext cx="9144000" cy="2057400"/>
          </a:xfrm>
          <a:prstGeom prst="rect">
            <a:avLst/>
          </a:prstGeom>
          <a:ln w="50800">
            <a:solidFill>
              <a:srgbClr val="5C8984"/>
            </a:solidFill>
          </a:ln>
        </p:spPr>
      </p:pic>
      <p:cxnSp>
        <p:nvCxnSpPr>
          <p:cNvPr id="13" name="Straight Connector 12"/>
          <p:cNvCxnSpPr/>
          <p:nvPr/>
        </p:nvCxnSpPr>
        <p:spPr>
          <a:xfrm>
            <a:off x="533400" y="1447800"/>
            <a:ext cx="60960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EBBE68"/>
              </a:buClr>
              <a:buNone/>
            </a:pPr>
            <a:r>
              <a:rPr lang="en-US" sz="2800" b="1" dirty="0">
                <a:solidFill>
                  <a:schemeClr val="bg1"/>
                </a:solidFill>
              </a:rPr>
              <a:t>E-Manifests</a:t>
            </a:r>
          </a:p>
        </p:txBody>
      </p:sp>
      <p:sp>
        <p:nvSpPr>
          <p:cNvPr id="12" name="Content Placeholder 4"/>
          <p:cNvSpPr txBox="1">
            <a:spLocks/>
          </p:cNvSpPr>
          <p:nvPr/>
        </p:nvSpPr>
        <p:spPr>
          <a:xfrm>
            <a:off x="1219200" y="1615171"/>
            <a:ext cx="6477000" cy="424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Option to create and submit manifests electronically</a:t>
            </a:r>
          </a:p>
        </p:txBody>
      </p:sp>
    </p:spTree>
    <p:extLst>
      <p:ext uri="{BB962C8B-B14F-4D97-AF65-F5344CB8AC3E}">
        <p14:creationId xmlns:p14="http://schemas.microsoft.com/office/powerpoint/2010/main" val="171578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35864" y="821093"/>
            <a:ext cx="6687355" cy="626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Top Five Things</a:t>
            </a:r>
          </a:p>
          <a:p>
            <a:pPr marL="0" indent="0">
              <a:buNone/>
            </a:pPr>
            <a:r>
              <a:rPr lang="en-US" dirty="0"/>
              <a:t> </a:t>
            </a:r>
          </a:p>
        </p:txBody>
      </p:sp>
      <p:sp>
        <p:nvSpPr>
          <p:cNvPr id="5" name="Content Placeholder 4"/>
          <p:cNvSpPr txBox="1">
            <a:spLocks/>
          </p:cNvSpPr>
          <p:nvPr/>
        </p:nvSpPr>
        <p:spPr>
          <a:xfrm>
            <a:off x="395880" y="1738179"/>
            <a:ext cx="6477000" cy="424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t>1.  </a:t>
            </a:r>
            <a:r>
              <a:rPr lang="en-US" sz="2000" b="1" dirty="0"/>
              <a:t>e-Manifests launched on June 30, 2018</a:t>
            </a:r>
          </a:p>
        </p:txBody>
      </p:sp>
      <p:sp>
        <p:nvSpPr>
          <p:cNvPr id="6" name="Content Placeholder 4"/>
          <p:cNvSpPr txBox="1">
            <a:spLocks/>
          </p:cNvSpPr>
          <p:nvPr/>
        </p:nvSpPr>
        <p:spPr>
          <a:xfrm>
            <a:off x="395880" y="2415707"/>
            <a:ext cx="7391400" cy="4500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t>2.  </a:t>
            </a:r>
            <a:r>
              <a:rPr lang="en-US" sz="2000" b="1" dirty="0"/>
              <a:t>The testing environment is still available </a:t>
            </a:r>
          </a:p>
        </p:txBody>
      </p:sp>
      <p:sp>
        <p:nvSpPr>
          <p:cNvPr id="7" name="Content Placeholder 4"/>
          <p:cNvSpPr txBox="1">
            <a:spLocks/>
          </p:cNvSpPr>
          <p:nvPr/>
        </p:nvSpPr>
        <p:spPr>
          <a:xfrm>
            <a:off x="1314720" y="2981325"/>
            <a:ext cx="6934200" cy="407365"/>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hlinkClick r:id="rId3"/>
              </a:rPr>
              <a:t>https://rcrainfopreprod.epa.gov/rcrainfo/action/secured/login</a:t>
            </a:r>
            <a:r>
              <a:rPr lang="en-US" sz="2000" dirty="0"/>
              <a:t> </a:t>
            </a:r>
          </a:p>
        </p:txBody>
      </p:sp>
      <p:cxnSp>
        <p:nvCxnSpPr>
          <p:cNvPr id="13" name="Straight Connector 12"/>
          <p:cNvCxnSpPr/>
          <p:nvPr/>
        </p:nvCxnSpPr>
        <p:spPr>
          <a:xfrm>
            <a:off x="533400" y="1447800"/>
            <a:ext cx="60960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EBBE68"/>
              </a:buClr>
              <a:buNone/>
            </a:pPr>
            <a:r>
              <a:rPr lang="en-US" sz="2800" b="1" dirty="0">
                <a:solidFill>
                  <a:schemeClr val="bg1"/>
                </a:solidFill>
              </a:rPr>
              <a:t>E-Manifests</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7407" b="24816"/>
          <a:stretch/>
        </p:blipFill>
        <p:spPr>
          <a:xfrm>
            <a:off x="-19050" y="3886200"/>
            <a:ext cx="9144000" cy="2971800"/>
          </a:xfrm>
          <a:prstGeom prst="rect">
            <a:avLst/>
          </a:prstGeom>
          <a:ln w="63500">
            <a:solidFill>
              <a:srgbClr val="5C8984"/>
            </a:solidFill>
          </a:ln>
        </p:spPr>
      </p:pic>
    </p:spTree>
    <p:extLst>
      <p:ext uri="{BB962C8B-B14F-4D97-AF65-F5344CB8AC3E}">
        <p14:creationId xmlns:p14="http://schemas.microsoft.com/office/powerpoint/2010/main" val="259645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p:cNvSpPr txBox="1">
            <a:spLocks/>
          </p:cNvSpPr>
          <p:nvPr/>
        </p:nvSpPr>
        <p:spPr>
          <a:xfrm>
            <a:off x="1010708" y="1455288"/>
            <a:ext cx="6381750" cy="6874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b="1" dirty="0"/>
          </a:p>
        </p:txBody>
      </p:sp>
      <p:sp>
        <p:nvSpPr>
          <p:cNvPr id="25" name="Content Placeholder 2"/>
          <p:cNvSpPr txBox="1">
            <a:spLocks/>
          </p:cNvSpPr>
          <p:nvPr/>
        </p:nvSpPr>
        <p:spPr>
          <a:xfrm>
            <a:off x="435864" y="821093"/>
            <a:ext cx="6687355" cy="626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Top Five Things</a:t>
            </a:r>
          </a:p>
          <a:p>
            <a:pPr marL="0" indent="0">
              <a:buNone/>
            </a:pPr>
            <a:r>
              <a:rPr lang="en-US" dirty="0"/>
              <a:t> </a:t>
            </a:r>
          </a:p>
        </p:txBody>
      </p:sp>
      <p:sp>
        <p:nvSpPr>
          <p:cNvPr id="26" name="Content Placeholder 4"/>
          <p:cNvSpPr txBox="1">
            <a:spLocks/>
          </p:cNvSpPr>
          <p:nvPr/>
        </p:nvSpPr>
        <p:spPr>
          <a:xfrm>
            <a:off x="1203694" y="1922108"/>
            <a:ext cx="7143750" cy="123753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600" dirty="0"/>
              <a:t>RCRA hazardous waste and/or state only hazardous waste</a:t>
            </a:r>
          </a:p>
          <a:p>
            <a:pPr lvl="1"/>
            <a:r>
              <a:rPr lang="en-US" sz="1600" dirty="0"/>
              <a:t>TSDFs and RRFs and facilities that receive state only hazard waste</a:t>
            </a:r>
          </a:p>
          <a:p>
            <a:pPr lvl="1"/>
            <a:r>
              <a:rPr lang="en-US" sz="1600" dirty="0"/>
              <a:t>Electronically or paper </a:t>
            </a:r>
            <a:r>
              <a:rPr lang="en-US" sz="1200" dirty="0"/>
              <a:t>(all or nothing)</a:t>
            </a:r>
          </a:p>
          <a:p>
            <a:pPr lvl="1"/>
            <a:r>
              <a:rPr lang="en-US" sz="1600" dirty="0"/>
              <a:t>To submit electronically each facility must register for E-manifest</a:t>
            </a:r>
          </a:p>
          <a:p>
            <a:pPr lvl="1"/>
            <a:endParaRPr lang="en-US" sz="1600" dirty="0"/>
          </a:p>
        </p:txBody>
      </p:sp>
      <p:sp>
        <p:nvSpPr>
          <p:cNvPr id="28" name="Content Placeholder 4"/>
          <p:cNvSpPr txBox="1">
            <a:spLocks/>
          </p:cNvSpPr>
          <p:nvPr/>
        </p:nvSpPr>
        <p:spPr>
          <a:xfrm>
            <a:off x="1203694" y="3182054"/>
            <a:ext cx="6477000" cy="424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b="1" dirty="0"/>
              <a:t>User Fee rule set fees charged to receiving facilities</a:t>
            </a:r>
          </a:p>
        </p:txBody>
      </p:sp>
      <p:cxnSp>
        <p:nvCxnSpPr>
          <p:cNvPr id="29" name="Straight Connector 28"/>
          <p:cNvCxnSpPr/>
          <p:nvPr/>
        </p:nvCxnSpPr>
        <p:spPr>
          <a:xfrm>
            <a:off x="533400" y="1371600"/>
            <a:ext cx="7810500" cy="0"/>
          </a:xfrm>
          <a:prstGeom prst="line">
            <a:avLst/>
          </a:prstGeom>
          <a:ln w="44450">
            <a:solidFill>
              <a:srgbClr val="EBBE68"/>
            </a:solidFill>
          </a:ln>
        </p:spPr>
        <p:style>
          <a:lnRef idx="1">
            <a:schemeClr val="accent1"/>
          </a:lnRef>
          <a:fillRef idx="0">
            <a:schemeClr val="accent1"/>
          </a:fillRef>
          <a:effectRef idx="0">
            <a:schemeClr val="accent1"/>
          </a:effectRef>
          <a:fontRef idx="minor">
            <a:schemeClr val="tx1"/>
          </a:fontRef>
        </p:style>
      </p:cxnSp>
      <p:sp>
        <p:nvSpPr>
          <p:cNvPr id="10" name="Title 10"/>
          <p:cNvSpPr txBox="1">
            <a:spLocks/>
          </p:cNvSpPr>
          <p:nvPr/>
        </p:nvSpPr>
        <p:spPr>
          <a:xfrm>
            <a:off x="507241" y="122238"/>
            <a:ext cx="7010400" cy="411162"/>
          </a:xfrm>
          <a:prstGeom prst="rect">
            <a:avLst/>
          </a:prstGeom>
        </p:spPr>
        <p:txBody>
          <a:bodyPr/>
          <a:lstStyle>
            <a:lvl1pPr algn="l" defTabSz="914400" rtl="0" eaLnBrk="1" latinLnBrk="0" hangingPunct="1">
              <a:spcBef>
                <a:spcPct val="0"/>
              </a:spcBef>
              <a:buNone/>
              <a:defRPr sz="2800" kern="1200">
                <a:solidFill>
                  <a:schemeClr val="bg1"/>
                </a:solidFill>
                <a:latin typeface="+mj-lt"/>
                <a:ea typeface="+mj-ea"/>
                <a:cs typeface="+mj-cs"/>
              </a:defRPr>
            </a:lvl1pPr>
          </a:lstStyle>
          <a:p>
            <a:pPr>
              <a:buClr>
                <a:srgbClr val="EBBE68"/>
              </a:buClr>
            </a:pPr>
            <a:r>
              <a:rPr lang="en-US" b="1" dirty="0"/>
              <a:t>E-Manifests</a:t>
            </a:r>
          </a:p>
        </p:txBody>
      </p:sp>
      <p:sp>
        <p:nvSpPr>
          <p:cNvPr id="11" name="Content Placeholder 4"/>
          <p:cNvSpPr txBox="1">
            <a:spLocks/>
          </p:cNvSpPr>
          <p:nvPr/>
        </p:nvSpPr>
        <p:spPr>
          <a:xfrm>
            <a:off x="435864" y="1538393"/>
            <a:ext cx="6477000" cy="424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dirty="0"/>
              <a:t>3.  Receiving facilities must submit manifests to EPA</a:t>
            </a:r>
          </a:p>
        </p:txBody>
      </p:sp>
      <p:sp>
        <p:nvSpPr>
          <p:cNvPr id="12" name="Content Placeholder 4"/>
          <p:cNvSpPr txBox="1">
            <a:spLocks/>
          </p:cNvSpPr>
          <p:nvPr/>
        </p:nvSpPr>
        <p:spPr>
          <a:xfrm>
            <a:off x="1196606" y="3584431"/>
            <a:ext cx="6477000" cy="115247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600" dirty="0"/>
              <a:t>Electronic submission (includes hybrid manifest)	  $5</a:t>
            </a:r>
          </a:p>
          <a:p>
            <a:pPr lvl="1"/>
            <a:r>
              <a:rPr lang="en-US" sz="1600" dirty="0"/>
              <a:t>Data file uploads				  $6.50</a:t>
            </a:r>
          </a:p>
          <a:p>
            <a:pPr lvl="1"/>
            <a:r>
              <a:rPr lang="en-US" sz="1600" dirty="0"/>
              <a:t>Image uploads (scanned copies)			$10</a:t>
            </a:r>
          </a:p>
          <a:p>
            <a:pPr lvl="1"/>
            <a:r>
              <a:rPr lang="en-US" sz="1600" dirty="0"/>
              <a:t>Mailed paper				$15</a:t>
            </a: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30864" b="19753"/>
          <a:stretch/>
        </p:blipFill>
        <p:spPr>
          <a:xfrm>
            <a:off x="0" y="4876799"/>
            <a:ext cx="9123261" cy="1981199"/>
          </a:xfrm>
          <a:prstGeom prst="rect">
            <a:avLst/>
          </a:prstGeom>
          <a:solidFill>
            <a:schemeClr val="accent1"/>
          </a:solidFill>
          <a:ln w="63500">
            <a:solidFill>
              <a:srgbClr val="5C8984"/>
            </a:solidFill>
          </a:ln>
        </p:spPr>
      </p:pic>
    </p:spTree>
    <p:extLst>
      <p:ext uri="{BB962C8B-B14F-4D97-AF65-F5344CB8AC3E}">
        <p14:creationId xmlns:p14="http://schemas.microsoft.com/office/powerpoint/2010/main" val="364115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35864" y="821093"/>
            <a:ext cx="6687355" cy="626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Top Five Things</a:t>
            </a:r>
          </a:p>
          <a:p>
            <a:pPr marL="0" indent="0">
              <a:buNone/>
            </a:pPr>
            <a:r>
              <a:rPr lang="en-US" dirty="0"/>
              <a:t> </a:t>
            </a:r>
          </a:p>
        </p:txBody>
      </p:sp>
      <p:sp>
        <p:nvSpPr>
          <p:cNvPr id="5" name="Content Placeholder 4"/>
          <p:cNvSpPr txBox="1">
            <a:spLocks/>
          </p:cNvSpPr>
          <p:nvPr/>
        </p:nvSpPr>
        <p:spPr>
          <a:xfrm>
            <a:off x="395880" y="1738179"/>
            <a:ext cx="6477000" cy="424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dirty="0"/>
              <a:t>4.  A Handler should register for e-Manifests if:</a:t>
            </a:r>
          </a:p>
        </p:txBody>
      </p:sp>
      <p:sp>
        <p:nvSpPr>
          <p:cNvPr id="6" name="Content Placeholder 4"/>
          <p:cNvSpPr txBox="1">
            <a:spLocks/>
          </p:cNvSpPr>
          <p:nvPr/>
        </p:nvSpPr>
        <p:spPr>
          <a:xfrm>
            <a:off x="395880" y="3408985"/>
            <a:ext cx="8748120" cy="4500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dirty="0"/>
              <a:t>5</a:t>
            </a:r>
            <a:r>
              <a:rPr lang="en-US" sz="2000" dirty="0"/>
              <a:t>.  </a:t>
            </a:r>
            <a:r>
              <a:rPr lang="en-US" sz="2000" b="1" dirty="0"/>
              <a:t>Manifest data will be available 90 days after EPA’s receipt of the manifest</a:t>
            </a:r>
          </a:p>
        </p:txBody>
      </p:sp>
      <p:cxnSp>
        <p:nvCxnSpPr>
          <p:cNvPr id="13" name="Straight Connector 12"/>
          <p:cNvCxnSpPr/>
          <p:nvPr/>
        </p:nvCxnSpPr>
        <p:spPr>
          <a:xfrm>
            <a:off x="533400" y="1447800"/>
            <a:ext cx="60960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EBBE68"/>
              </a:buClr>
              <a:buNone/>
            </a:pPr>
            <a:r>
              <a:rPr lang="en-US" sz="2800" b="1" dirty="0">
                <a:solidFill>
                  <a:schemeClr val="bg1"/>
                </a:solidFill>
              </a:rPr>
              <a:t>E-Manifests</a:t>
            </a:r>
            <a:endParaRPr lang="en-US" sz="2800" b="1" dirty="0"/>
          </a:p>
        </p:txBody>
      </p:sp>
      <p:sp>
        <p:nvSpPr>
          <p:cNvPr id="9" name="Content Placeholder 4"/>
          <p:cNvSpPr txBox="1">
            <a:spLocks/>
          </p:cNvSpPr>
          <p:nvPr/>
        </p:nvSpPr>
        <p:spPr>
          <a:xfrm>
            <a:off x="1319262" y="2162651"/>
            <a:ext cx="4910470" cy="132890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dirty="0"/>
              <a:t>Initiate/create an e-manifest</a:t>
            </a:r>
          </a:p>
          <a:p>
            <a:r>
              <a:rPr lang="en-US" sz="1600" dirty="0"/>
              <a:t>Submit an e-manifest to EPA</a:t>
            </a:r>
          </a:p>
          <a:p>
            <a:r>
              <a:rPr lang="en-US" sz="1600" dirty="0"/>
              <a:t>Make corrections to an e-manifest</a:t>
            </a:r>
          </a:p>
          <a:p>
            <a:r>
              <a:rPr lang="en-US" sz="1600" dirty="0"/>
              <a:t>Track its waste through the e-manifest system</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9809" b="35377"/>
          <a:stretch/>
        </p:blipFill>
        <p:spPr>
          <a:xfrm>
            <a:off x="0" y="4114800"/>
            <a:ext cx="9144000" cy="2743200"/>
          </a:xfrm>
          <a:prstGeom prst="rect">
            <a:avLst/>
          </a:prstGeom>
          <a:ln w="63500">
            <a:solidFill>
              <a:srgbClr val="5C8984"/>
            </a:solidFill>
          </a:ln>
        </p:spPr>
      </p:pic>
    </p:spTree>
    <p:extLst>
      <p:ext uri="{BB962C8B-B14F-4D97-AF65-F5344CB8AC3E}">
        <p14:creationId xmlns:p14="http://schemas.microsoft.com/office/powerpoint/2010/main" val="231632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35864" y="821093"/>
            <a:ext cx="6687355" cy="626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Manifest Options</a:t>
            </a:r>
          </a:p>
          <a:p>
            <a:pPr marL="0" indent="0">
              <a:buNone/>
            </a:pPr>
            <a:r>
              <a:rPr lang="en-US" dirty="0"/>
              <a:t> </a:t>
            </a:r>
          </a:p>
        </p:txBody>
      </p:sp>
      <p:sp>
        <p:nvSpPr>
          <p:cNvPr id="5" name="Content Placeholder 4"/>
          <p:cNvSpPr txBox="1">
            <a:spLocks/>
          </p:cNvSpPr>
          <p:nvPr/>
        </p:nvSpPr>
        <p:spPr>
          <a:xfrm>
            <a:off x="433819" y="3794702"/>
            <a:ext cx="6477000"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Paper</a:t>
            </a:r>
          </a:p>
        </p:txBody>
      </p:sp>
      <p:cxnSp>
        <p:nvCxnSpPr>
          <p:cNvPr id="13" name="Straight Connector 12"/>
          <p:cNvCxnSpPr/>
          <p:nvPr/>
        </p:nvCxnSpPr>
        <p:spPr>
          <a:xfrm>
            <a:off x="533400" y="1447800"/>
            <a:ext cx="60960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EBBE68"/>
              </a:buClr>
              <a:buNone/>
            </a:pPr>
            <a:r>
              <a:rPr lang="en-US" sz="2800" b="1" dirty="0">
                <a:solidFill>
                  <a:schemeClr val="bg1"/>
                </a:solidFill>
              </a:rPr>
              <a:t>E-Manifests</a:t>
            </a:r>
            <a:endParaRPr lang="en-US" sz="2800" b="1" dirty="0"/>
          </a:p>
        </p:txBody>
      </p:sp>
      <p:sp>
        <p:nvSpPr>
          <p:cNvPr id="9" name="Content Placeholder 4"/>
          <p:cNvSpPr txBox="1">
            <a:spLocks/>
          </p:cNvSpPr>
          <p:nvPr/>
        </p:nvSpPr>
        <p:spPr>
          <a:xfrm>
            <a:off x="1357201" y="4219174"/>
            <a:ext cx="6529338" cy="8316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t>Generator, transporter and receiving facility all sign on paper</a:t>
            </a:r>
          </a:p>
          <a:p>
            <a:r>
              <a:rPr lang="en-US" sz="1800" dirty="0"/>
              <a:t>Allowable through June 30, 2021</a:t>
            </a:r>
          </a:p>
        </p:txBody>
      </p:sp>
      <p:sp>
        <p:nvSpPr>
          <p:cNvPr id="14" name="Content Placeholder 4"/>
          <p:cNvSpPr txBox="1">
            <a:spLocks/>
          </p:cNvSpPr>
          <p:nvPr/>
        </p:nvSpPr>
        <p:spPr>
          <a:xfrm>
            <a:off x="435864" y="2551498"/>
            <a:ext cx="6477000"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Hybrid</a:t>
            </a:r>
          </a:p>
        </p:txBody>
      </p:sp>
      <p:sp>
        <p:nvSpPr>
          <p:cNvPr id="16" name="Content Placeholder 4"/>
          <p:cNvSpPr txBox="1">
            <a:spLocks/>
          </p:cNvSpPr>
          <p:nvPr/>
        </p:nvSpPr>
        <p:spPr>
          <a:xfrm>
            <a:off x="1359246" y="2922445"/>
            <a:ext cx="6529338" cy="97930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t>Starts as electronic manifest</a:t>
            </a:r>
          </a:p>
          <a:p>
            <a:r>
              <a:rPr lang="en-US" sz="1800" dirty="0"/>
              <a:t>Printed copy signed by generated and remains with generator</a:t>
            </a:r>
          </a:p>
          <a:p>
            <a:r>
              <a:rPr lang="en-US" sz="1800" dirty="0"/>
              <a:t>Signed electronically by transporters and receiving facility</a:t>
            </a:r>
          </a:p>
        </p:txBody>
      </p:sp>
      <p:sp>
        <p:nvSpPr>
          <p:cNvPr id="17" name="Content Placeholder 4"/>
          <p:cNvSpPr txBox="1">
            <a:spLocks/>
          </p:cNvSpPr>
          <p:nvPr/>
        </p:nvSpPr>
        <p:spPr>
          <a:xfrm>
            <a:off x="435864" y="1492654"/>
            <a:ext cx="6477000"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Electronic</a:t>
            </a:r>
          </a:p>
        </p:txBody>
      </p:sp>
      <p:sp>
        <p:nvSpPr>
          <p:cNvPr id="18" name="Content Placeholder 4"/>
          <p:cNvSpPr txBox="1">
            <a:spLocks/>
          </p:cNvSpPr>
          <p:nvPr/>
        </p:nvSpPr>
        <p:spPr>
          <a:xfrm>
            <a:off x="1359246" y="1864067"/>
            <a:ext cx="6529338" cy="7185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t>Created in e-manifests</a:t>
            </a:r>
          </a:p>
          <a:p>
            <a:r>
              <a:rPr lang="en-US" sz="1800" dirty="0"/>
              <a:t>Signed electronically by all entities on the manifest</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8652" b="36300"/>
          <a:stretch/>
        </p:blipFill>
        <p:spPr>
          <a:xfrm>
            <a:off x="-28353" y="5105400"/>
            <a:ext cx="9156537" cy="1716699"/>
          </a:xfrm>
          <a:prstGeom prst="rect">
            <a:avLst/>
          </a:prstGeom>
          <a:ln w="63500">
            <a:solidFill>
              <a:srgbClr val="5C8984"/>
            </a:solidFill>
          </a:ln>
        </p:spPr>
      </p:pic>
    </p:spTree>
    <p:extLst>
      <p:ext uri="{BB962C8B-B14F-4D97-AF65-F5344CB8AC3E}">
        <p14:creationId xmlns:p14="http://schemas.microsoft.com/office/powerpoint/2010/main" val="404892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4" grpId="0"/>
      <p:bldP spid="16" grpId="0"/>
      <p:bldP spid="17"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35864" y="821093"/>
            <a:ext cx="6687355" cy="626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Permission Levels</a:t>
            </a:r>
          </a:p>
          <a:p>
            <a:pPr marL="0" indent="0">
              <a:buNone/>
            </a:pPr>
            <a:r>
              <a:rPr lang="en-US" dirty="0"/>
              <a:t> </a:t>
            </a:r>
          </a:p>
        </p:txBody>
      </p:sp>
      <p:sp>
        <p:nvSpPr>
          <p:cNvPr id="5" name="Content Placeholder 4"/>
          <p:cNvSpPr txBox="1">
            <a:spLocks/>
          </p:cNvSpPr>
          <p:nvPr/>
        </p:nvSpPr>
        <p:spPr>
          <a:xfrm>
            <a:off x="395880" y="1785328"/>
            <a:ext cx="1966320" cy="424472"/>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Viewer</a:t>
            </a:r>
          </a:p>
        </p:txBody>
      </p:sp>
      <p:cxnSp>
        <p:nvCxnSpPr>
          <p:cNvPr id="13" name="Straight Connector 12"/>
          <p:cNvCxnSpPr/>
          <p:nvPr/>
        </p:nvCxnSpPr>
        <p:spPr>
          <a:xfrm>
            <a:off x="533400" y="1447800"/>
            <a:ext cx="495299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E-Manifests</a:t>
            </a:r>
          </a:p>
        </p:txBody>
      </p:sp>
      <p:sp>
        <p:nvSpPr>
          <p:cNvPr id="9" name="Content Placeholder 4"/>
          <p:cNvSpPr txBox="1">
            <a:spLocks/>
          </p:cNvSpPr>
          <p:nvPr/>
        </p:nvSpPr>
        <p:spPr>
          <a:xfrm>
            <a:off x="405404" y="2900919"/>
            <a:ext cx="5309596" cy="11438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800" dirty="0"/>
              <a:t>Can prepare documents by entering data</a:t>
            </a:r>
          </a:p>
          <a:p>
            <a:pPr lvl="1"/>
            <a:r>
              <a:rPr lang="en-US" sz="1800" dirty="0"/>
              <a:t>Can edit documents</a:t>
            </a:r>
          </a:p>
          <a:p>
            <a:pPr lvl="1"/>
            <a:r>
              <a:rPr lang="en-US" sz="1800" dirty="0"/>
              <a:t>Can help others register</a:t>
            </a:r>
          </a:p>
        </p:txBody>
      </p:sp>
      <p:sp>
        <p:nvSpPr>
          <p:cNvPr id="11" name="Content Placeholder 4"/>
          <p:cNvSpPr txBox="1">
            <a:spLocks/>
          </p:cNvSpPr>
          <p:nvPr/>
        </p:nvSpPr>
        <p:spPr>
          <a:xfrm>
            <a:off x="405404" y="2524290"/>
            <a:ext cx="2247900"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Preparer</a:t>
            </a:r>
          </a:p>
        </p:txBody>
      </p:sp>
      <p:sp>
        <p:nvSpPr>
          <p:cNvPr id="12" name="Content Placeholder 4"/>
          <p:cNvSpPr txBox="1">
            <a:spLocks/>
          </p:cNvSpPr>
          <p:nvPr/>
        </p:nvSpPr>
        <p:spPr>
          <a:xfrm>
            <a:off x="401860" y="3997224"/>
            <a:ext cx="2181517"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Certifier</a:t>
            </a:r>
          </a:p>
        </p:txBody>
      </p:sp>
      <p:sp>
        <p:nvSpPr>
          <p:cNvPr id="14" name="Content Placeholder 4"/>
          <p:cNvSpPr txBox="1">
            <a:spLocks/>
          </p:cNvSpPr>
          <p:nvPr/>
        </p:nvSpPr>
        <p:spPr>
          <a:xfrm>
            <a:off x="405404" y="4888568"/>
            <a:ext cx="2972869"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Site Manager</a:t>
            </a:r>
          </a:p>
        </p:txBody>
      </p:sp>
      <p:sp>
        <p:nvSpPr>
          <p:cNvPr id="16" name="Content Placeholder 4"/>
          <p:cNvSpPr txBox="1">
            <a:spLocks/>
          </p:cNvSpPr>
          <p:nvPr/>
        </p:nvSpPr>
        <p:spPr>
          <a:xfrm>
            <a:off x="395880" y="4412916"/>
            <a:ext cx="5080995" cy="4324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800" dirty="0"/>
              <a:t>Can sign and submit documents</a:t>
            </a:r>
          </a:p>
        </p:txBody>
      </p:sp>
      <p:sp>
        <p:nvSpPr>
          <p:cNvPr id="17" name="Content Placeholder 4"/>
          <p:cNvSpPr txBox="1">
            <a:spLocks/>
          </p:cNvSpPr>
          <p:nvPr/>
        </p:nvSpPr>
        <p:spPr>
          <a:xfrm>
            <a:off x="405404" y="2129479"/>
            <a:ext cx="5080995" cy="3940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800" dirty="0"/>
              <a:t>Can search and view documents</a:t>
            </a:r>
          </a:p>
        </p:txBody>
      </p:sp>
      <p:sp>
        <p:nvSpPr>
          <p:cNvPr id="18" name="Content Placeholder 4"/>
          <p:cNvSpPr txBox="1">
            <a:spLocks/>
          </p:cNvSpPr>
          <p:nvPr/>
        </p:nvSpPr>
        <p:spPr>
          <a:xfrm>
            <a:off x="405404" y="5321059"/>
            <a:ext cx="6452596" cy="114859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800" dirty="0"/>
              <a:t>Can manage all sites under his/her control</a:t>
            </a:r>
          </a:p>
          <a:p>
            <a:pPr lvl="1"/>
            <a:r>
              <a:rPr lang="en-US" sz="1800" dirty="0"/>
              <a:t>Automatically registers his/her sites for e-manifest</a:t>
            </a:r>
          </a:p>
          <a:p>
            <a:pPr lvl="1"/>
            <a:r>
              <a:rPr lang="en-US" sz="1800" dirty="0"/>
              <a:t>Can register other company users</a:t>
            </a: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9484" r="46112"/>
          <a:stretch/>
        </p:blipFill>
        <p:spPr>
          <a:xfrm>
            <a:off x="6324600" y="661053"/>
            <a:ext cx="2842687" cy="6196947"/>
          </a:xfrm>
          <a:prstGeom prst="rect">
            <a:avLst/>
          </a:prstGeom>
          <a:ln w="63500">
            <a:solidFill>
              <a:srgbClr val="5C8984"/>
            </a:solidFill>
          </a:ln>
        </p:spPr>
      </p:pic>
    </p:spTree>
    <p:extLst>
      <p:ext uri="{BB962C8B-B14F-4D97-AF65-F5344CB8AC3E}">
        <p14:creationId xmlns:p14="http://schemas.microsoft.com/office/powerpoint/2010/main" val="34589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10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1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10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10" presetClass="entr" presetSubtype="0" fill="hold" grpId="0" nodeType="afterEffect">
                                  <p:stCondLst>
                                    <p:cond delay="100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4" grpId="0"/>
      <p:bldP spid="16" grpId="0"/>
      <p:bldP spid="17"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38124" y="821093"/>
            <a:ext cx="6687355" cy="626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Who should register?</a:t>
            </a:r>
          </a:p>
          <a:p>
            <a:pPr marL="0" indent="0">
              <a:buNone/>
            </a:pPr>
            <a:r>
              <a:rPr lang="en-US" dirty="0"/>
              <a:t> </a:t>
            </a:r>
          </a:p>
        </p:txBody>
      </p:sp>
      <p:sp>
        <p:nvSpPr>
          <p:cNvPr id="5" name="Content Placeholder 4"/>
          <p:cNvSpPr txBox="1">
            <a:spLocks/>
          </p:cNvSpPr>
          <p:nvPr/>
        </p:nvSpPr>
        <p:spPr>
          <a:xfrm>
            <a:off x="228600" y="1664017"/>
            <a:ext cx="3414120"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Receiving Facilities</a:t>
            </a:r>
          </a:p>
        </p:txBody>
      </p:sp>
      <p:cxnSp>
        <p:nvCxnSpPr>
          <p:cNvPr id="13" name="Straight Connector 12"/>
          <p:cNvCxnSpPr/>
          <p:nvPr/>
        </p:nvCxnSpPr>
        <p:spPr>
          <a:xfrm>
            <a:off x="302121" y="1447800"/>
            <a:ext cx="571767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E-Manifests</a:t>
            </a:r>
          </a:p>
        </p:txBody>
      </p:sp>
      <p:sp>
        <p:nvSpPr>
          <p:cNvPr id="17" name="Content Placeholder 4"/>
          <p:cNvSpPr txBox="1">
            <a:spLocks/>
          </p:cNvSpPr>
          <p:nvPr/>
        </p:nvSpPr>
        <p:spPr>
          <a:xfrm>
            <a:off x="238124" y="2236014"/>
            <a:ext cx="6071596" cy="15146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800" dirty="0"/>
              <a:t>TSDFs</a:t>
            </a:r>
          </a:p>
          <a:p>
            <a:pPr lvl="1"/>
            <a:r>
              <a:rPr lang="en-US" sz="1800" dirty="0"/>
              <a:t>RRFs</a:t>
            </a:r>
            <a:endParaRPr lang="en-US" sz="1800" dirty="0">
              <a:solidFill>
                <a:srgbClr val="FF0000"/>
              </a:solidFill>
            </a:endParaRPr>
          </a:p>
          <a:p>
            <a:pPr lvl="1"/>
            <a:r>
              <a:rPr lang="en-US" sz="1800" dirty="0"/>
              <a:t>Sites receiving state regulated hazardous waste</a:t>
            </a:r>
            <a:endParaRPr lang="en-US" sz="1800" dirty="0">
              <a:solidFill>
                <a:srgbClr val="FF0000"/>
              </a:solidFill>
            </a:endParaRPr>
          </a:p>
          <a:p>
            <a:pPr lvl="1"/>
            <a:r>
              <a:rPr lang="en-US" sz="1800" dirty="0"/>
              <a:t>Sites receiving PCB wastes shipped on a manifests</a:t>
            </a:r>
          </a:p>
        </p:txBody>
      </p:sp>
      <p:sp>
        <p:nvSpPr>
          <p:cNvPr id="21" name="Content Placeholder 4"/>
          <p:cNvSpPr txBox="1">
            <a:spLocks/>
          </p:cNvSpPr>
          <p:nvPr/>
        </p:nvSpPr>
        <p:spPr>
          <a:xfrm>
            <a:off x="250860" y="4026693"/>
            <a:ext cx="6046123"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All such facilities must register</a:t>
            </a:r>
          </a:p>
        </p:txBody>
      </p:sp>
      <p:sp>
        <p:nvSpPr>
          <p:cNvPr id="22" name="Content Placeholder 4"/>
          <p:cNvSpPr txBox="1">
            <a:spLocks/>
          </p:cNvSpPr>
          <p:nvPr/>
        </p:nvSpPr>
        <p:spPr>
          <a:xfrm>
            <a:off x="228600" y="4727145"/>
            <a:ext cx="6400800" cy="118056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EPA recommends 2 persons register as site managers</a:t>
            </a:r>
          </a:p>
          <a:p>
            <a:pPr lvl="1"/>
            <a:r>
              <a:rPr lang="en-US" sz="1800" dirty="0"/>
              <a:t>Ensures coverage at all times</a:t>
            </a:r>
          </a:p>
          <a:p>
            <a:pPr lvl="1"/>
            <a:r>
              <a:rPr lang="en-US" sz="1800" dirty="0"/>
              <a:t>Can register others at company for e-manifests</a:t>
            </a:r>
          </a:p>
          <a:p>
            <a:pPr lvl="1"/>
            <a:endParaRPr lang="en-US" sz="1800" dirty="0"/>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4517" r="31192"/>
          <a:stretch/>
        </p:blipFill>
        <p:spPr>
          <a:xfrm>
            <a:off x="6458919" y="652240"/>
            <a:ext cx="2667000" cy="6196947"/>
          </a:xfrm>
          <a:prstGeom prst="rect">
            <a:avLst/>
          </a:prstGeom>
          <a:ln w="63500">
            <a:solidFill>
              <a:srgbClr val="5C8984"/>
            </a:solidFill>
          </a:ln>
        </p:spPr>
      </p:pic>
    </p:spTree>
    <p:extLst>
      <p:ext uri="{BB962C8B-B14F-4D97-AF65-F5344CB8AC3E}">
        <p14:creationId xmlns:p14="http://schemas.microsoft.com/office/powerpoint/2010/main" val="201005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10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P spid="21" grpId="0"/>
      <p:bldP spid="2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38124" y="821093"/>
            <a:ext cx="6105133" cy="626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Receiving Facilities Responsibilities</a:t>
            </a:r>
          </a:p>
          <a:p>
            <a:pPr marL="0" indent="0">
              <a:buNone/>
            </a:pPr>
            <a:r>
              <a:rPr lang="en-US" dirty="0"/>
              <a:t> </a:t>
            </a:r>
          </a:p>
        </p:txBody>
      </p:sp>
      <p:cxnSp>
        <p:nvCxnSpPr>
          <p:cNvPr id="13" name="Straight Connector 12"/>
          <p:cNvCxnSpPr/>
          <p:nvPr/>
        </p:nvCxnSpPr>
        <p:spPr>
          <a:xfrm>
            <a:off x="302121" y="1447800"/>
            <a:ext cx="604113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E-Manifests</a:t>
            </a:r>
          </a:p>
        </p:txBody>
      </p:sp>
      <p:sp>
        <p:nvSpPr>
          <p:cNvPr id="20" name="Content Placeholder 4"/>
          <p:cNvSpPr txBox="1">
            <a:spLocks/>
          </p:cNvSpPr>
          <p:nvPr/>
        </p:nvSpPr>
        <p:spPr>
          <a:xfrm>
            <a:off x="302119" y="3000476"/>
            <a:ext cx="6174879" cy="4285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000" dirty="0"/>
              <a:t>Only handler type that will submit directly to EPA</a:t>
            </a:r>
          </a:p>
          <a:p>
            <a:pPr lvl="2"/>
            <a:endParaRPr lang="en-US" sz="800" dirty="0"/>
          </a:p>
          <a:p>
            <a:pPr lvl="2"/>
            <a:endParaRPr lang="en-US" sz="1200" dirty="0"/>
          </a:p>
          <a:p>
            <a:pPr lvl="1"/>
            <a:endParaRPr lang="en-US" sz="1600" dirty="0"/>
          </a:p>
          <a:p>
            <a:pPr lvl="1"/>
            <a:endParaRPr lang="en-US" sz="1600" dirty="0"/>
          </a:p>
          <a:p>
            <a:pPr lvl="1"/>
            <a:endParaRPr lang="en-US" sz="1600" dirty="0"/>
          </a:p>
        </p:txBody>
      </p:sp>
      <p:sp>
        <p:nvSpPr>
          <p:cNvPr id="14" name="Content Placeholder 4"/>
          <p:cNvSpPr txBox="1">
            <a:spLocks/>
          </p:cNvSpPr>
          <p:nvPr/>
        </p:nvSpPr>
        <p:spPr>
          <a:xfrm>
            <a:off x="302121" y="2484991"/>
            <a:ext cx="6041136"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Responsible for submitting manifest to EPA</a:t>
            </a:r>
          </a:p>
        </p:txBody>
      </p:sp>
      <p:sp>
        <p:nvSpPr>
          <p:cNvPr id="16" name="Content Placeholder 4"/>
          <p:cNvSpPr txBox="1">
            <a:spLocks/>
          </p:cNvSpPr>
          <p:nvPr/>
        </p:nvSpPr>
        <p:spPr>
          <a:xfrm>
            <a:off x="302118" y="3471260"/>
            <a:ext cx="6174879" cy="3950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000" dirty="0"/>
              <a:t>Facilities no longer submit manifests to the states</a:t>
            </a:r>
          </a:p>
          <a:p>
            <a:pPr lvl="2"/>
            <a:endParaRPr lang="en-US" sz="1200" dirty="0"/>
          </a:p>
          <a:p>
            <a:pPr lvl="1"/>
            <a:endParaRPr lang="en-US" sz="1600" dirty="0"/>
          </a:p>
          <a:p>
            <a:pPr lvl="1"/>
            <a:endParaRPr lang="en-US" sz="1600" dirty="0"/>
          </a:p>
          <a:p>
            <a:pPr lvl="1"/>
            <a:endParaRPr lang="en-US" sz="1600" dirty="0"/>
          </a:p>
        </p:txBody>
      </p:sp>
      <p:sp>
        <p:nvSpPr>
          <p:cNvPr id="18" name="Content Placeholder 4"/>
          <p:cNvSpPr txBox="1">
            <a:spLocks/>
          </p:cNvSpPr>
          <p:nvPr/>
        </p:nvSpPr>
        <p:spPr>
          <a:xfrm>
            <a:off x="302121" y="3908528"/>
            <a:ext cx="6174879" cy="141894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000" dirty="0"/>
              <a:t>All hazardous waste manifest options</a:t>
            </a:r>
          </a:p>
          <a:p>
            <a:pPr lvl="2"/>
            <a:r>
              <a:rPr lang="en-US" sz="1800" dirty="0"/>
              <a:t>Electronic</a:t>
            </a:r>
          </a:p>
          <a:p>
            <a:pPr lvl="2"/>
            <a:r>
              <a:rPr lang="en-US" sz="1800" dirty="0"/>
              <a:t>Hybrid</a:t>
            </a:r>
          </a:p>
          <a:p>
            <a:pPr lvl="2"/>
            <a:r>
              <a:rPr lang="en-US" sz="1800" dirty="0"/>
              <a:t>Paper</a:t>
            </a:r>
          </a:p>
          <a:p>
            <a:pPr lvl="2"/>
            <a:endParaRPr lang="en-US" sz="1800" dirty="0"/>
          </a:p>
          <a:p>
            <a:pPr lvl="2"/>
            <a:endParaRPr lang="en-US" sz="1200" dirty="0"/>
          </a:p>
          <a:p>
            <a:pPr lvl="1"/>
            <a:endParaRPr lang="en-US" sz="1600" dirty="0"/>
          </a:p>
          <a:p>
            <a:pPr lvl="1"/>
            <a:endParaRPr lang="en-US" sz="1600" dirty="0"/>
          </a:p>
          <a:p>
            <a:pPr lvl="1"/>
            <a:endParaRPr lang="en-US" sz="1600" dirty="0"/>
          </a:p>
        </p:txBody>
      </p:sp>
      <p:sp>
        <p:nvSpPr>
          <p:cNvPr id="23" name="Content Placeholder 4"/>
          <p:cNvSpPr txBox="1">
            <a:spLocks/>
          </p:cNvSpPr>
          <p:nvPr/>
        </p:nvSpPr>
        <p:spPr>
          <a:xfrm>
            <a:off x="302121" y="5410200"/>
            <a:ext cx="6174879" cy="39649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000" dirty="0"/>
              <a:t>Manifests with any regulated materials</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9061" r="33778"/>
          <a:stretch/>
        </p:blipFill>
        <p:spPr>
          <a:xfrm>
            <a:off x="6705600" y="695093"/>
            <a:ext cx="2438400" cy="6162907"/>
          </a:xfrm>
          <a:prstGeom prst="rect">
            <a:avLst/>
          </a:prstGeom>
          <a:ln w="63500">
            <a:solidFill>
              <a:srgbClr val="5C8984"/>
            </a:solidFill>
          </a:ln>
        </p:spPr>
      </p:pic>
      <p:sp>
        <p:nvSpPr>
          <p:cNvPr id="30" name="Content Placeholder 4"/>
          <p:cNvSpPr txBox="1">
            <a:spLocks/>
          </p:cNvSpPr>
          <p:nvPr/>
        </p:nvSpPr>
        <p:spPr>
          <a:xfrm>
            <a:off x="302121" y="5893631"/>
            <a:ext cx="6174879" cy="4121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000" dirty="0"/>
              <a:t>Submit copies within 30 days of receiving waste</a:t>
            </a:r>
          </a:p>
        </p:txBody>
      </p:sp>
      <p:sp>
        <p:nvSpPr>
          <p:cNvPr id="31" name="Content Placeholder 4"/>
          <p:cNvSpPr txBox="1">
            <a:spLocks/>
          </p:cNvSpPr>
          <p:nvPr/>
        </p:nvSpPr>
        <p:spPr>
          <a:xfrm>
            <a:off x="302121" y="1754159"/>
            <a:ext cx="6041136"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Must have an EPA ID number</a:t>
            </a:r>
          </a:p>
        </p:txBody>
      </p:sp>
    </p:spTree>
    <p:extLst>
      <p:ext uri="{BB962C8B-B14F-4D97-AF65-F5344CB8AC3E}">
        <p14:creationId xmlns:p14="http://schemas.microsoft.com/office/powerpoint/2010/main" val="257016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4" grpId="0"/>
      <p:bldP spid="16" grpId="0"/>
      <p:bldP spid="18" grpId="0"/>
      <p:bldP spid="23" grpId="0"/>
      <p:bldP spid="30" grpId="0"/>
      <p:bldP spid="3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38124" y="821093"/>
            <a:ext cx="6105133" cy="626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Receiving Facilities Responsibilities</a:t>
            </a:r>
          </a:p>
          <a:p>
            <a:pPr marL="0" indent="0">
              <a:buNone/>
            </a:pPr>
            <a:r>
              <a:rPr lang="en-US" dirty="0"/>
              <a:t> </a:t>
            </a:r>
          </a:p>
        </p:txBody>
      </p:sp>
      <p:cxnSp>
        <p:nvCxnSpPr>
          <p:cNvPr id="13" name="Straight Connector 12"/>
          <p:cNvCxnSpPr/>
          <p:nvPr/>
        </p:nvCxnSpPr>
        <p:spPr>
          <a:xfrm>
            <a:off x="302121" y="1447800"/>
            <a:ext cx="604113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E-Manifests</a:t>
            </a:r>
          </a:p>
        </p:txBody>
      </p:sp>
      <p:sp>
        <p:nvSpPr>
          <p:cNvPr id="25" name="Content Placeholder 4"/>
          <p:cNvSpPr txBox="1">
            <a:spLocks/>
          </p:cNvSpPr>
          <p:nvPr/>
        </p:nvSpPr>
        <p:spPr>
          <a:xfrm>
            <a:off x="302123" y="2317893"/>
            <a:ext cx="6041136" cy="46807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Cannot submit both electronic and paper</a:t>
            </a:r>
          </a:p>
        </p:txBody>
      </p:sp>
      <p:sp>
        <p:nvSpPr>
          <p:cNvPr id="19" name="Content Placeholder 4"/>
          <p:cNvSpPr txBox="1">
            <a:spLocks/>
          </p:cNvSpPr>
          <p:nvPr/>
        </p:nvSpPr>
        <p:spPr>
          <a:xfrm>
            <a:off x="302121" y="2743200"/>
            <a:ext cx="6041136" cy="24314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000" dirty="0"/>
              <a:t>All electronic </a:t>
            </a:r>
          </a:p>
          <a:p>
            <a:pPr lvl="2"/>
            <a:r>
              <a:rPr lang="en-US" sz="1800" dirty="0"/>
              <a:t>Electronic</a:t>
            </a:r>
          </a:p>
          <a:p>
            <a:pPr lvl="2"/>
            <a:r>
              <a:rPr lang="en-US" sz="1800" dirty="0"/>
              <a:t>Hybrid</a:t>
            </a:r>
          </a:p>
          <a:p>
            <a:pPr lvl="2"/>
            <a:r>
              <a:rPr lang="en-US" sz="1800" dirty="0"/>
              <a:t>Data uploads</a:t>
            </a:r>
          </a:p>
          <a:p>
            <a:pPr lvl="1"/>
            <a:r>
              <a:rPr lang="en-US" sz="2000" dirty="0"/>
              <a:t>All paper </a:t>
            </a:r>
          </a:p>
          <a:p>
            <a:pPr lvl="2"/>
            <a:r>
              <a:rPr lang="en-US" sz="1800" dirty="0"/>
              <a:t>Paper mailed to EPA</a:t>
            </a:r>
          </a:p>
          <a:p>
            <a:pPr lvl="2"/>
            <a:r>
              <a:rPr lang="en-US" sz="1800" dirty="0"/>
              <a:t>Paper scanned and e-mailed to EPA</a:t>
            </a:r>
          </a:p>
          <a:p>
            <a:pPr lvl="2"/>
            <a:endParaRPr lang="en-US" sz="16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792" r="39316"/>
          <a:stretch/>
        </p:blipFill>
        <p:spPr>
          <a:xfrm>
            <a:off x="6833461" y="751939"/>
            <a:ext cx="2334601" cy="6106061"/>
          </a:xfrm>
          <a:prstGeom prst="rect">
            <a:avLst/>
          </a:prstGeom>
          <a:ln w="63500">
            <a:solidFill>
              <a:srgbClr val="5C8984"/>
            </a:solidFill>
          </a:ln>
        </p:spPr>
      </p:pic>
    </p:spTree>
    <p:extLst>
      <p:ext uri="{BB962C8B-B14F-4D97-AF65-F5344CB8AC3E}">
        <p14:creationId xmlns:p14="http://schemas.microsoft.com/office/powerpoint/2010/main" val="117918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38124" y="821093"/>
            <a:ext cx="6105133" cy="626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Receiving Facilities Responsibilities</a:t>
            </a:r>
          </a:p>
          <a:p>
            <a:pPr marL="0" indent="0">
              <a:buNone/>
            </a:pPr>
            <a:r>
              <a:rPr lang="en-US" dirty="0"/>
              <a:t> </a:t>
            </a:r>
          </a:p>
        </p:txBody>
      </p:sp>
      <p:cxnSp>
        <p:nvCxnSpPr>
          <p:cNvPr id="13" name="Straight Connector 12"/>
          <p:cNvCxnSpPr/>
          <p:nvPr/>
        </p:nvCxnSpPr>
        <p:spPr>
          <a:xfrm>
            <a:off x="302121" y="1447800"/>
            <a:ext cx="604113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E-Manifests</a:t>
            </a:r>
          </a:p>
        </p:txBody>
      </p:sp>
      <p:sp>
        <p:nvSpPr>
          <p:cNvPr id="26" name="Content Placeholder 4"/>
          <p:cNvSpPr txBox="1">
            <a:spLocks/>
          </p:cNvSpPr>
          <p:nvPr/>
        </p:nvSpPr>
        <p:spPr>
          <a:xfrm>
            <a:off x="238124" y="1752600"/>
            <a:ext cx="6041136"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Responsible for paying the e-Manifest fees</a:t>
            </a:r>
          </a:p>
        </p:txBody>
      </p:sp>
      <p:sp>
        <p:nvSpPr>
          <p:cNvPr id="17" name="Content Placeholder 4"/>
          <p:cNvSpPr txBox="1">
            <a:spLocks/>
          </p:cNvSpPr>
          <p:nvPr/>
        </p:nvSpPr>
        <p:spPr>
          <a:xfrm>
            <a:off x="295870" y="2177072"/>
            <a:ext cx="6168627" cy="158871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r>
              <a:rPr lang="en-US" sz="1600" dirty="0"/>
              <a:t>e-Manifests through RCRAInfo app - 		$5</a:t>
            </a:r>
          </a:p>
          <a:p>
            <a:pPr lvl="2"/>
            <a:r>
              <a:rPr lang="en-US" sz="1600" dirty="0"/>
              <a:t>Hybrid manifests - 				$5</a:t>
            </a:r>
          </a:p>
          <a:p>
            <a:pPr lvl="2"/>
            <a:r>
              <a:rPr lang="en-US" sz="1600" dirty="0"/>
              <a:t>e-manifests through data file upload - 		$6.50</a:t>
            </a:r>
          </a:p>
          <a:p>
            <a:pPr lvl="2"/>
            <a:r>
              <a:rPr lang="en-US" sz="1600" dirty="0"/>
              <a:t>Scanned paper manifest by image upload -	$10</a:t>
            </a:r>
          </a:p>
          <a:p>
            <a:pPr lvl="2"/>
            <a:r>
              <a:rPr lang="en-US" sz="1600" dirty="0"/>
              <a:t>Mailed paper manifests - 			$15</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792" r="39316"/>
          <a:stretch/>
        </p:blipFill>
        <p:spPr>
          <a:xfrm>
            <a:off x="6833461" y="751939"/>
            <a:ext cx="2334601" cy="6106061"/>
          </a:xfrm>
          <a:prstGeom prst="rect">
            <a:avLst/>
          </a:prstGeom>
          <a:ln w="63500">
            <a:solidFill>
              <a:srgbClr val="5C8984"/>
            </a:solidFill>
          </a:ln>
        </p:spPr>
      </p:pic>
      <p:sp>
        <p:nvSpPr>
          <p:cNvPr id="18" name="Content Placeholder 4"/>
          <p:cNvSpPr txBox="1">
            <a:spLocks/>
          </p:cNvSpPr>
          <p:nvPr/>
        </p:nvSpPr>
        <p:spPr>
          <a:xfrm>
            <a:off x="295870" y="3765784"/>
            <a:ext cx="6041136"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000" b="1" dirty="0"/>
              <a:t>Register with pay.gov</a:t>
            </a:r>
          </a:p>
        </p:txBody>
      </p:sp>
      <p:sp>
        <p:nvSpPr>
          <p:cNvPr id="20" name="Content Placeholder 4"/>
          <p:cNvSpPr txBox="1">
            <a:spLocks/>
          </p:cNvSpPr>
          <p:nvPr/>
        </p:nvSpPr>
        <p:spPr>
          <a:xfrm>
            <a:off x="303268" y="4579482"/>
            <a:ext cx="6168627"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r>
              <a:rPr lang="en-US" sz="1800" dirty="0"/>
              <a:t>Payments will be handled by the US Department of Treasury through the pay.gov website</a:t>
            </a:r>
          </a:p>
        </p:txBody>
      </p:sp>
      <p:sp>
        <p:nvSpPr>
          <p:cNvPr id="21" name="Content Placeholder 4"/>
          <p:cNvSpPr txBox="1">
            <a:spLocks/>
          </p:cNvSpPr>
          <p:nvPr/>
        </p:nvSpPr>
        <p:spPr>
          <a:xfrm>
            <a:off x="295870" y="4163148"/>
            <a:ext cx="6041136"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000" b="1" dirty="0"/>
              <a:t>Click the “Pay Bill” button</a:t>
            </a:r>
          </a:p>
        </p:txBody>
      </p:sp>
      <p:sp>
        <p:nvSpPr>
          <p:cNvPr id="23" name="Content Placeholder 4"/>
          <p:cNvSpPr txBox="1">
            <a:spLocks/>
          </p:cNvSpPr>
          <p:nvPr/>
        </p:nvSpPr>
        <p:spPr>
          <a:xfrm>
            <a:off x="295870" y="5290682"/>
            <a:ext cx="6041136"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Should not submit voluntary manifests</a:t>
            </a:r>
          </a:p>
        </p:txBody>
      </p:sp>
      <p:sp>
        <p:nvSpPr>
          <p:cNvPr id="24" name="Content Placeholder 4"/>
          <p:cNvSpPr txBox="1">
            <a:spLocks/>
          </p:cNvSpPr>
          <p:nvPr/>
        </p:nvSpPr>
        <p:spPr>
          <a:xfrm>
            <a:off x="295870" y="5715154"/>
            <a:ext cx="6041136"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000" b="1" dirty="0"/>
              <a:t>Will result in unnecessary fees</a:t>
            </a:r>
          </a:p>
        </p:txBody>
      </p:sp>
    </p:spTree>
    <p:extLst>
      <p:ext uri="{BB962C8B-B14F-4D97-AF65-F5344CB8AC3E}">
        <p14:creationId xmlns:p14="http://schemas.microsoft.com/office/powerpoint/2010/main" val="214634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10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100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p:stCondLst>
                                    <p:cond delay="100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7" grpId="0"/>
      <p:bldP spid="18" grpId="0"/>
      <p:bldP spid="20" grpId="0"/>
      <p:bldP spid="21"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p:cNvSpPr txBox="1">
            <a:spLocks/>
          </p:cNvSpPr>
          <p:nvPr/>
        </p:nvSpPr>
        <p:spPr>
          <a:xfrm>
            <a:off x="435864" y="821093"/>
            <a:ext cx="6687355" cy="626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Available Processes</a:t>
            </a:r>
          </a:p>
          <a:p>
            <a:pPr marL="0" indent="0">
              <a:buNone/>
            </a:pPr>
            <a:r>
              <a:rPr lang="en-US" dirty="0"/>
              <a:t> </a:t>
            </a:r>
          </a:p>
        </p:txBody>
      </p:sp>
      <p:cxnSp>
        <p:nvCxnSpPr>
          <p:cNvPr id="13" name="Straight Connector 12"/>
          <p:cNvCxnSpPr/>
          <p:nvPr/>
        </p:nvCxnSpPr>
        <p:spPr>
          <a:xfrm>
            <a:off x="533400" y="1447800"/>
            <a:ext cx="60960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sp>
        <p:nvSpPr>
          <p:cNvPr id="16" name="Content Placeholder 4"/>
          <p:cNvSpPr txBox="1">
            <a:spLocks/>
          </p:cNvSpPr>
          <p:nvPr/>
        </p:nvSpPr>
        <p:spPr>
          <a:xfrm>
            <a:off x="435864" y="2884098"/>
            <a:ext cx="6193536" cy="216389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800" dirty="0"/>
              <a:t>AZPDES NOI for De Minimis General Permit (DMGP)</a:t>
            </a:r>
          </a:p>
          <a:p>
            <a:pPr lvl="1"/>
            <a:r>
              <a:rPr lang="en-US" sz="1800" dirty="0"/>
              <a:t>AZPDES NOI for Construction General Permit (CGP)</a:t>
            </a:r>
          </a:p>
          <a:p>
            <a:pPr lvl="1"/>
            <a:r>
              <a:rPr lang="en-US" sz="1800" dirty="0"/>
              <a:t>AZPDES NOI for Multi-Sector General Permit (MSGP)</a:t>
            </a:r>
          </a:p>
          <a:p>
            <a:pPr lvl="1"/>
            <a:r>
              <a:rPr lang="en-US" sz="1800" dirty="0"/>
              <a:t>Aquifer Protection Permits (APP)</a:t>
            </a:r>
          </a:p>
          <a:p>
            <a:pPr lvl="1"/>
            <a:r>
              <a:rPr lang="en-US" sz="1800" dirty="0"/>
              <a:t>AZPDES Individual Permits – Discharge Monitoring Reporting (DMR)</a:t>
            </a:r>
          </a:p>
        </p:txBody>
      </p:sp>
      <p:sp>
        <p:nvSpPr>
          <p:cNvPr id="21" name="Content Placeholder 4"/>
          <p:cNvSpPr txBox="1">
            <a:spLocks/>
          </p:cNvSpPr>
          <p:nvPr/>
        </p:nvSpPr>
        <p:spPr>
          <a:xfrm>
            <a:off x="435864" y="2408867"/>
            <a:ext cx="7772400" cy="424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b="1" dirty="0"/>
              <a:t>Water Quality</a:t>
            </a:r>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39061" r="33778"/>
          <a:stretch/>
        </p:blipFill>
        <p:spPr>
          <a:xfrm>
            <a:off x="6705600" y="695093"/>
            <a:ext cx="2438400" cy="6162907"/>
          </a:xfrm>
          <a:prstGeom prst="rect">
            <a:avLst/>
          </a:prstGeom>
          <a:ln w="63500">
            <a:solidFill>
              <a:srgbClr val="5C8984"/>
            </a:solidFill>
          </a:ln>
        </p:spPr>
      </p:pic>
    </p:spTree>
    <p:extLst>
      <p:ext uri="{BB962C8B-B14F-4D97-AF65-F5344CB8AC3E}">
        <p14:creationId xmlns:p14="http://schemas.microsoft.com/office/powerpoint/2010/main" val="256687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38124" y="821093"/>
            <a:ext cx="6105133" cy="626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Receiving Facilities Responsibilities</a:t>
            </a:r>
          </a:p>
          <a:p>
            <a:pPr marL="0" indent="0">
              <a:buNone/>
            </a:pPr>
            <a:r>
              <a:rPr lang="en-US" dirty="0"/>
              <a:t> </a:t>
            </a:r>
          </a:p>
        </p:txBody>
      </p:sp>
      <p:cxnSp>
        <p:nvCxnSpPr>
          <p:cNvPr id="13" name="Straight Connector 12"/>
          <p:cNvCxnSpPr/>
          <p:nvPr/>
        </p:nvCxnSpPr>
        <p:spPr>
          <a:xfrm>
            <a:off x="302121" y="1447800"/>
            <a:ext cx="604113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E-Manifests</a:t>
            </a:r>
          </a:p>
        </p:txBody>
      </p:sp>
      <p:sp>
        <p:nvSpPr>
          <p:cNvPr id="25" name="Content Placeholder 4"/>
          <p:cNvSpPr txBox="1">
            <a:spLocks/>
          </p:cNvSpPr>
          <p:nvPr/>
        </p:nvSpPr>
        <p:spPr>
          <a:xfrm>
            <a:off x="302123" y="1894127"/>
            <a:ext cx="6041136" cy="46807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Work with your customers</a:t>
            </a:r>
          </a:p>
        </p:txBody>
      </p:sp>
      <p:sp>
        <p:nvSpPr>
          <p:cNvPr id="26" name="Content Placeholder 4"/>
          <p:cNvSpPr txBox="1">
            <a:spLocks/>
          </p:cNvSpPr>
          <p:nvPr/>
        </p:nvSpPr>
        <p:spPr>
          <a:xfrm>
            <a:off x="302121" y="3922937"/>
            <a:ext cx="6041136"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For generator still using paper manifests</a:t>
            </a:r>
          </a:p>
        </p:txBody>
      </p:sp>
      <p:sp>
        <p:nvSpPr>
          <p:cNvPr id="17" name="Content Placeholder 4"/>
          <p:cNvSpPr txBox="1">
            <a:spLocks/>
          </p:cNvSpPr>
          <p:nvPr/>
        </p:nvSpPr>
        <p:spPr>
          <a:xfrm>
            <a:off x="308371" y="4386985"/>
            <a:ext cx="6168627" cy="10994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000" dirty="0"/>
              <a:t>Return proper manifest copy to generators within 30 days from the end of the month of shipment</a:t>
            </a:r>
          </a:p>
          <a:p>
            <a:pPr lvl="1"/>
            <a:r>
              <a:rPr lang="en-US" sz="2000" dirty="0"/>
              <a:t>This includes hybrid and scanned copies</a:t>
            </a:r>
            <a:endParaRPr lang="en-US" sz="1600" dirty="0"/>
          </a:p>
        </p:txBody>
      </p:sp>
      <p:sp>
        <p:nvSpPr>
          <p:cNvPr id="19" name="Content Placeholder 4"/>
          <p:cNvSpPr txBox="1">
            <a:spLocks/>
          </p:cNvSpPr>
          <p:nvPr/>
        </p:nvSpPr>
        <p:spPr>
          <a:xfrm>
            <a:off x="238123" y="2318303"/>
            <a:ext cx="6238875" cy="11804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000" dirty="0"/>
              <a:t>Ensure transporters are using proper manifest type</a:t>
            </a:r>
          </a:p>
          <a:p>
            <a:pPr lvl="1"/>
            <a:r>
              <a:rPr lang="en-US" sz="2000" dirty="0"/>
              <a:t>Ensure generators are using proper manifest type</a:t>
            </a:r>
          </a:p>
          <a:p>
            <a:pPr lvl="1"/>
            <a:r>
              <a:rPr lang="en-US" sz="2000" dirty="0"/>
              <a:t>Review procedures for using e-manifests</a:t>
            </a:r>
          </a:p>
          <a:p>
            <a:pPr lvl="1"/>
            <a:endParaRPr lang="en-US" sz="2000"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1671" r="8920"/>
          <a:stretch/>
        </p:blipFill>
        <p:spPr>
          <a:xfrm>
            <a:off x="6705600" y="661053"/>
            <a:ext cx="2438400" cy="6196947"/>
          </a:xfrm>
          <a:prstGeom prst="rect">
            <a:avLst/>
          </a:prstGeom>
          <a:ln w="63500">
            <a:solidFill>
              <a:srgbClr val="5C8984"/>
            </a:solidFill>
          </a:ln>
        </p:spPr>
      </p:pic>
    </p:spTree>
    <p:extLst>
      <p:ext uri="{BB962C8B-B14F-4D97-AF65-F5344CB8AC3E}">
        <p14:creationId xmlns:p14="http://schemas.microsoft.com/office/powerpoint/2010/main" val="334638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7" grpId="0"/>
      <p:bldP spid="1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240707" y="1650035"/>
            <a:ext cx="5791200"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Generators</a:t>
            </a:r>
          </a:p>
        </p:txBody>
      </p: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E-Manifests</a:t>
            </a:r>
          </a:p>
        </p:txBody>
      </p:sp>
      <p:sp>
        <p:nvSpPr>
          <p:cNvPr id="20" name="Content Placeholder 4"/>
          <p:cNvSpPr txBox="1">
            <a:spLocks/>
          </p:cNvSpPr>
          <p:nvPr/>
        </p:nvSpPr>
        <p:spPr>
          <a:xfrm>
            <a:off x="314228" y="2077691"/>
            <a:ext cx="5998075" cy="211330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800" dirty="0"/>
              <a:t>Create an e-manifest</a:t>
            </a:r>
          </a:p>
          <a:p>
            <a:pPr lvl="1"/>
            <a:r>
              <a:rPr lang="en-US" sz="1800" dirty="0"/>
              <a:t>Edit an e-manifest</a:t>
            </a:r>
          </a:p>
          <a:p>
            <a:pPr lvl="1"/>
            <a:r>
              <a:rPr lang="en-US" sz="1800" dirty="0"/>
              <a:t>Track waste through the e-manifest system</a:t>
            </a:r>
          </a:p>
          <a:p>
            <a:pPr lvl="1"/>
            <a:r>
              <a:rPr lang="en-US" sz="1800" dirty="0"/>
              <a:t>View manifests submitted to EPA</a:t>
            </a:r>
          </a:p>
          <a:p>
            <a:pPr lvl="1"/>
            <a:r>
              <a:rPr lang="en-US" sz="1800" dirty="0"/>
              <a:t>Use API (Advance Programming Interface)</a:t>
            </a:r>
          </a:p>
          <a:p>
            <a:pPr lvl="2"/>
            <a:r>
              <a:rPr lang="en-US" sz="1600" dirty="0"/>
              <a:t>Adds e-manifest capabilities to existing manifest systems  </a:t>
            </a:r>
          </a:p>
        </p:txBody>
      </p:sp>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l="12653" r="21717"/>
          <a:stretch/>
        </p:blipFill>
        <p:spPr>
          <a:xfrm>
            <a:off x="6446493" y="661053"/>
            <a:ext cx="2676321" cy="6196947"/>
          </a:xfrm>
          <a:prstGeom prst="rect">
            <a:avLst/>
          </a:prstGeom>
          <a:ln w="63500">
            <a:solidFill>
              <a:srgbClr val="5C8984"/>
            </a:solidFill>
          </a:ln>
        </p:spPr>
      </p:pic>
      <p:sp>
        <p:nvSpPr>
          <p:cNvPr id="24" name="Content Placeholder 2"/>
          <p:cNvSpPr txBox="1">
            <a:spLocks/>
          </p:cNvSpPr>
          <p:nvPr/>
        </p:nvSpPr>
        <p:spPr>
          <a:xfrm>
            <a:off x="238124" y="821093"/>
            <a:ext cx="6687355" cy="626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Who should register?</a:t>
            </a:r>
          </a:p>
          <a:p>
            <a:pPr marL="0" indent="0">
              <a:buNone/>
            </a:pPr>
            <a:r>
              <a:rPr lang="en-US" dirty="0"/>
              <a:t> </a:t>
            </a:r>
          </a:p>
        </p:txBody>
      </p:sp>
      <p:cxnSp>
        <p:nvCxnSpPr>
          <p:cNvPr id="26" name="Straight Connector 25"/>
          <p:cNvCxnSpPr/>
          <p:nvPr/>
        </p:nvCxnSpPr>
        <p:spPr>
          <a:xfrm>
            <a:off x="302121" y="1447800"/>
            <a:ext cx="571767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Content Placeholder 4"/>
          <p:cNvSpPr txBox="1">
            <a:spLocks/>
          </p:cNvSpPr>
          <p:nvPr/>
        </p:nvSpPr>
        <p:spPr>
          <a:xfrm>
            <a:off x="238124" y="4191000"/>
            <a:ext cx="6400800" cy="80411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ADEQ recommends all </a:t>
            </a:r>
            <a:r>
              <a:rPr lang="en-US" sz="2000" b="1" u="sng" dirty="0"/>
              <a:t>LQGs</a:t>
            </a:r>
            <a:r>
              <a:rPr lang="en-US" sz="2000" dirty="0"/>
              <a:t> register</a:t>
            </a:r>
          </a:p>
          <a:p>
            <a:pPr lvl="1"/>
            <a:r>
              <a:rPr lang="en-US" sz="1800" dirty="0"/>
              <a:t>System is used to submit biennial and annual reports</a:t>
            </a:r>
          </a:p>
        </p:txBody>
      </p:sp>
      <p:sp>
        <p:nvSpPr>
          <p:cNvPr id="28" name="Content Placeholder 4"/>
          <p:cNvSpPr txBox="1">
            <a:spLocks/>
          </p:cNvSpPr>
          <p:nvPr/>
        </p:nvSpPr>
        <p:spPr>
          <a:xfrm>
            <a:off x="238124" y="5005289"/>
            <a:ext cx="6400800" cy="118056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EPA recommends 2 persons register as site managers</a:t>
            </a:r>
          </a:p>
          <a:p>
            <a:pPr lvl="1"/>
            <a:r>
              <a:rPr lang="en-US" sz="1800" dirty="0"/>
              <a:t>Ensures coverage at all times</a:t>
            </a:r>
          </a:p>
          <a:p>
            <a:pPr lvl="1"/>
            <a:r>
              <a:rPr lang="en-US" sz="1800" dirty="0"/>
              <a:t>Can register others at company for e-manifests</a:t>
            </a:r>
          </a:p>
          <a:p>
            <a:pPr lvl="1"/>
            <a:endParaRPr lang="en-US" sz="1800" dirty="0"/>
          </a:p>
        </p:txBody>
      </p:sp>
    </p:spTree>
    <p:extLst>
      <p:ext uri="{BB962C8B-B14F-4D97-AF65-F5344CB8AC3E}">
        <p14:creationId xmlns:p14="http://schemas.microsoft.com/office/powerpoint/2010/main" val="384930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10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27" grpId="0"/>
      <p:bldP spid="2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240707" y="1650035"/>
            <a:ext cx="5791200"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Transporters</a:t>
            </a:r>
          </a:p>
        </p:txBody>
      </p: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E-Manifests</a:t>
            </a:r>
          </a:p>
        </p:txBody>
      </p:sp>
      <p:sp>
        <p:nvSpPr>
          <p:cNvPr id="20" name="Content Placeholder 4"/>
          <p:cNvSpPr txBox="1">
            <a:spLocks/>
          </p:cNvSpPr>
          <p:nvPr/>
        </p:nvSpPr>
        <p:spPr>
          <a:xfrm>
            <a:off x="314228" y="2077691"/>
            <a:ext cx="6132264" cy="8239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800" dirty="0"/>
              <a:t>Delivering to receiving facilities using e-Manifests</a:t>
            </a:r>
          </a:p>
          <a:p>
            <a:pPr lvl="1"/>
            <a:r>
              <a:rPr lang="en-US" sz="1800" dirty="0"/>
              <a:t>Create e-Manifests for their customers</a:t>
            </a:r>
          </a:p>
        </p:txBody>
      </p:sp>
      <p:sp>
        <p:nvSpPr>
          <p:cNvPr id="24" name="Content Placeholder 2"/>
          <p:cNvSpPr txBox="1">
            <a:spLocks/>
          </p:cNvSpPr>
          <p:nvPr/>
        </p:nvSpPr>
        <p:spPr>
          <a:xfrm>
            <a:off x="238124" y="821093"/>
            <a:ext cx="6687355" cy="626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Who should register?</a:t>
            </a:r>
          </a:p>
          <a:p>
            <a:pPr marL="0" indent="0">
              <a:buNone/>
            </a:pPr>
            <a:r>
              <a:rPr lang="en-US" dirty="0"/>
              <a:t> </a:t>
            </a:r>
          </a:p>
        </p:txBody>
      </p:sp>
      <p:cxnSp>
        <p:nvCxnSpPr>
          <p:cNvPr id="26" name="Straight Connector 25"/>
          <p:cNvCxnSpPr/>
          <p:nvPr/>
        </p:nvCxnSpPr>
        <p:spPr>
          <a:xfrm>
            <a:off x="302121" y="1447800"/>
            <a:ext cx="571767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Content Placeholder 4"/>
          <p:cNvSpPr txBox="1">
            <a:spLocks/>
          </p:cNvSpPr>
          <p:nvPr/>
        </p:nvSpPr>
        <p:spPr>
          <a:xfrm>
            <a:off x="238124" y="2974538"/>
            <a:ext cx="5934076" cy="44327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200" b="1" dirty="0"/>
              <a:t>Responsibilities</a:t>
            </a:r>
          </a:p>
        </p:txBody>
      </p:sp>
      <p:sp>
        <p:nvSpPr>
          <p:cNvPr id="10" name="Content Placeholder 4"/>
          <p:cNvSpPr txBox="1">
            <a:spLocks/>
          </p:cNvSpPr>
          <p:nvPr/>
        </p:nvSpPr>
        <p:spPr>
          <a:xfrm>
            <a:off x="238123" y="3354964"/>
            <a:ext cx="6208369" cy="99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800" dirty="0"/>
              <a:t>Obtain portable devices and network connectivity</a:t>
            </a:r>
          </a:p>
          <a:p>
            <a:pPr lvl="2"/>
            <a:r>
              <a:rPr lang="en-US" sz="1600" dirty="0"/>
              <a:t>Smart phone</a:t>
            </a:r>
          </a:p>
          <a:p>
            <a:pPr lvl="2"/>
            <a:r>
              <a:rPr lang="en-US" sz="1600" dirty="0"/>
              <a:t>Tablets</a:t>
            </a:r>
          </a:p>
        </p:txBody>
      </p:sp>
      <p:sp>
        <p:nvSpPr>
          <p:cNvPr id="11" name="Content Placeholder 4"/>
          <p:cNvSpPr txBox="1">
            <a:spLocks/>
          </p:cNvSpPr>
          <p:nvPr/>
        </p:nvSpPr>
        <p:spPr>
          <a:xfrm>
            <a:off x="238124" y="4421764"/>
            <a:ext cx="5934076"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800" dirty="0"/>
              <a:t>Converting hybrid manifests</a:t>
            </a:r>
          </a:p>
        </p:txBody>
      </p:sp>
      <p:sp>
        <p:nvSpPr>
          <p:cNvPr id="12" name="Content Placeholder 4"/>
          <p:cNvSpPr txBox="1">
            <a:spLocks/>
          </p:cNvSpPr>
          <p:nvPr/>
        </p:nvSpPr>
        <p:spPr>
          <a:xfrm>
            <a:off x="238124" y="5413954"/>
            <a:ext cx="5934076" cy="46391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800" dirty="0"/>
              <a:t>Work with customers </a:t>
            </a:r>
          </a:p>
        </p:txBody>
      </p:sp>
      <p:sp>
        <p:nvSpPr>
          <p:cNvPr id="13" name="Content Placeholder 4"/>
          <p:cNvSpPr txBox="1">
            <a:spLocks/>
          </p:cNvSpPr>
          <p:nvPr/>
        </p:nvSpPr>
        <p:spPr>
          <a:xfrm>
            <a:off x="238123" y="5791200"/>
            <a:ext cx="5934076" cy="91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r>
              <a:rPr lang="en-US" sz="1600" dirty="0"/>
              <a:t>To select manifest creation option</a:t>
            </a:r>
            <a:r>
              <a:rPr lang="en-US" sz="1200" dirty="0"/>
              <a:t> </a:t>
            </a:r>
          </a:p>
          <a:p>
            <a:pPr lvl="2"/>
            <a:r>
              <a:rPr lang="en-US" sz="1600" dirty="0"/>
              <a:t>Electronic, hybrid or paper</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7158" t="28229" r="62962"/>
          <a:stretch/>
        </p:blipFill>
        <p:spPr>
          <a:xfrm>
            <a:off x="6629400" y="684180"/>
            <a:ext cx="2514600" cy="6173820"/>
          </a:xfrm>
          <a:prstGeom prst="rect">
            <a:avLst/>
          </a:prstGeom>
          <a:solidFill>
            <a:schemeClr val="accent1"/>
          </a:solidFill>
          <a:ln w="63500">
            <a:solidFill>
              <a:srgbClr val="5C8984"/>
            </a:solidFill>
          </a:ln>
        </p:spPr>
      </p:pic>
      <p:sp>
        <p:nvSpPr>
          <p:cNvPr id="14" name="Content Placeholder 4"/>
          <p:cNvSpPr txBox="1">
            <a:spLocks/>
          </p:cNvSpPr>
          <p:nvPr/>
        </p:nvSpPr>
        <p:spPr>
          <a:xfrm>
            <a:off x="222821" y="4938245"/>
            <a:ext cx="6315077" cy="4164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800" dirty="0"/>
              <a:t>Must still carry one paper copy of manifests in vehicle</a:t>
            </a:r>
          </a:p>
        </p:txBody>
      </p:sp>
    </p:spTree>
    <p:extLst>
      <p:ext uri="{BB962C8B-B14F-4D97-AF65-F5344CB8AC3E}">
        <p14:creationId xmlns:p14="http://schemas.microsoft.com/office/powerpoint/2010/main" val="84196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10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10" presetClass="entr" presetSubtype="0" fill="hold" grpId="0" nodeType="afterEffect">
                                  <p:stCondLst>
                                    <p:cond delay="100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27" grpId="0"/>
      <p:bldP spid="10" grpId="0"/>
      <p:bldP spid="11" grpId="0"/>
      <p:bldP spid="12" grpId="0"/>
      <p:bldP spid="13"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240707" y="1650035"/>
            <a:ext cx="5791200"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Brokers</a:t>
            </a:r>
          </a:p>
        </p:txBody>
      </p: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E-Manifests</a:t>
            </a:r>
          </a:p>
        </p:txBody>
      </p:sp>
      <p:sp>
        <p:nvSpPr>
          <p:cNvPr id="24" name="Content Placeholder 2"/>
          <p:cNvSpPr txBox="1">
            <a:spLocks/>
          </p:cNvSpPr>
          <p:nvPr/>
        </p:nvSpPr>
        <p:spPr>
          <a:xfrm>
            <a:off x="238124" y="821093"/>
            <a:ext cx="6687355" cy="626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Who should register?</a:t>
            </a:r>
          </a:p>
          <a:p>
            <a:pPr marL="0" indent="0">
              <a:buNone/>
            </a:pPr>
            <a:r>
              <a:rPr lang="en-US" dirty="0"/>
              <a:t> </a:t>
            </a:r>
          </a:p>
        </p:txBody>
      </p:sp>
      <p:cxnSp>
        <p:nvCxnSpPr>
          <p:cNvPr id="26" name="Straight Connector 25"/>
          <p:cNvCxnSpPr/>
          <p:nvPr/>
        </p:nvCxnSpPr>
        <p:spPr>
          <a:xfrm>
            <a:off x="302121" y="1447800"/>
            <a:ext cx="571767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Content Placeholder 4"/>
          <p:cNvSpPr txBox="1">
            <a:spLocks/>
          </p:cNvSpPr>
          <p:nvPr/>
        </p:nvSpPr>
        <p:spPr>
          <a:xfrm>
            <a:off x="238124" y="3140477"/>
            <a:ext cx="5934076" cy="44327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200" b="1" dirty="0"/>
              <a:t>Responsibilities</a:t>
            </a:r>
          </a:p>
        </p:txBody>
      </p:sp>
      <p:sp>
        <p:nvSpPr>
          <p:cNvPr id="10" name="Content Placeholder 4"/>
          <p:cNvSpPr txBox="1">
            <a:spLocks/>
          </p:cNvSpPr>
          <p:nvPr/>
        </p:nvSpPr>
        <p:spPr>
          <a:xfrm>
            <a:off x="238124" y="3949834"/>
            <a:ext cx="6208369" cy="3977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800" dirty="0"/>
              <a:t>May not sign manifests remotely for clients</a:t>
            </a:r>
          </a:p>
        </p:txBody>
      </p:sp>
      <p:sp>
        <p:nvSpPr>
          <p:cNvPr id="12" name="Content Placeholder 4"/>
          <p:cNvSpPr txBox="1">
            <a:spLocks/>
          </p:cNvSpPr>
          <p:nvPr/>
        </p:nvSpPr>
        <p:spPr>
          <a:xfrm>
            <a:off x="238125" y="5408751"/>
            <a:ext cx="5934076" cy="46391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800" dirty="0"/>
              <a:t>Work with customers </a:t>
            </a:r>
          </a:p>
        </p:txBody>
      </p:sp>
      <p:sp>
        <p:nvSpPr>
          <p:cNvPr id="13" name="Content Placeholder 4"/>
          <p:cNvSpPr txBox="1">
            <a:spLocks/>
          </p:cNvSpPr>
          <p:nvPr/>
        </p:nvSpPr>
        <p:spPr>
          <a:xfrm>
            <a:off x="238124" y="5785997"/>
            <a:ext cx="5934076" cy="7055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r>
              <a:rPr lang="en-US" sz="1600" dirty="0"/>
              <a:t>Select manifest creation option</a:t>
            </a:r>
            <a:r>
              <a:rPr lang="en-US" sz="1200" dirty="0"/>
              <a:t> </a:t>
            </a:r>
          </a:p>
          <a:p>
            <a:pPr lvl="2"/>
            <a:r>
              <a:rPr lang="en-US" sz="1600" dirty="0"/>
              <a:t>Electronic, hybrid or paper</a:t>
            </a:r>
          </a:p>
        </p:txBody>
      </p:sp>
      <p:sp>
        <p:nvSpPr>
          <p:cNvPr id="16" name="Content Placeholder 4"/>
          <p:cNvSpPr txBox="1">
            <a:spLocks/>
          </p:cNvSpPr>
          <p:nvPr/>
        </p:nvSpPr>
        <p:spPr>
          <a:xfrm>
            <a:off x="238124" y="3561197"/>
            <a:ext cx="5934076"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800" dirty="0"/>
              <a:t>Must have an updated EPA ID number</a:t>
            </a:r>
          </a:p>
        </p:txBody>
      </p:sp>
      <p:sp>
        <p:nvSpPr>
          <p:cNvPr id="17" name="Content Placeholder 4"/>
          <p:cNvSpPr txBox="1">
            <a:spLocks/>
          </p:cNvSpPr>
          <p:nvPr/>
        </p:nvSpPr>
        <p:spPr>
          <a:xfrm>
            <a:off x="302120" y="2077068"/>
            <a:ext cx="5998075" cy="11549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800" dirty="0"/>
              <a:t>Prepare e-Manifests for their clients</a:t>
            </a:r>
          </a:p>
          <a:p>
            <a:pPr lvl="1"/>
            <a:r>
              <a:rPr lang="en-US" sz="1800" dirty="0"/>
              <a:t>May service multiple clients</a:t>
            </a:r>
          </a:p>
          <a:p>
            <a:pPr lvl="1"/>
            <a:r>
              <a:rPr lang="en-US" sz="1800" dirty="0"/>
              <a:t>Track manifests activities</a:t>
            </a:r>
          </a:p>
          <a:p>
            <a:pPr lvl="1"/>
            <a:endParaRPr lang="en-US" sz="18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8154" r="50586"/>
          <a:stretch/>
        </p:blipFill>
        <p:spPr>
          <a:xfrm>
            <a:off x="6577232" y="733004"/>
            <a:ext cx="2552700" cy="6113586"/>
          </a:xfrm>
          <a:prstGeom prst="rect">
            <a:avLst/>
          </a:prstGeom>
          <a:ln w="63500">
            <a:solidFill>
              <a:srgbClr val="5C8984"/>
            </a:solidFill>
          </a:ln>
        </p:spPr>
      </p:pic>
      <p:sp>
        <p:nvSpPr>
          <p:cNvPr id="14" name="Content Placeholder 4"/>
          <p:cNvSpPr txBox="1">
            <a:spLocks/>
          </p:cNvSpPr>
          <p:nvPr/>
        </p:nvSpPr>
        <p:spPr>
          <a:xfrm>
            <a:off x="238124" y="4347551"/>
            <a:ext cx="6208369" cy="99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800" dirty="0"/>
              <a:t>To sign manifest broker must</a:t>
            </a:r>
          </a:p>
          <a:p>
            <a:pPr lvl="2"/>
            <a:r>
              <a:rPr lang="en-US" sz="1600" dirty="0"/>
              <a:t>Operating at the generator site</a:t>
            </a:r>
          </a:p>
          <a:p>
            <a:pPr lvl="2"/>
            <a:r>
              <a:rPr lang="en-US" sz="1600" dirty="0"/>
              <a:t>Be the offeror of the waste shipment</a:t>
            </a:r>
          </a:p>
        </p:txBody>
      </p:sp>
    </p:spTree>
    <p:extLst>
      <p:ext uri="{BB962C8B-B14F-4D97-AF65-F5344CB8AC3E}">
        <p14:creationId xmlns:p14="http://schemas.microsoft.com/office/powerpoint/2010/main" val="213475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10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10" presetClass="entr" presetSubtype="0" fill="hold" grpId="0" nodeType="afterEffect">
                                  <p:stCondLst>
                                    <p:cond delay="100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p:bldP spid="10" grpId="0"/>
      <p:bldP spid="12" grpId="0"/>
      <p:bldP spid="13" grpId="0"/>
      <p:bldP spid="16" grpId="0"/>
      <p:bldP spid="17" grpId="0"/>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626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Other responsibilities</a:t>
            </a:r>
          </a:p>
          <a:p>
            <a:pPr marL="0" indent="0">
              <a:buNone/>
            </a:pPr>
            <a:r>
              <a:rPr lang="en-US" dirty="0"/>
              <a:t> </a:t>
            </a:r>
          </a:p>
        </p:txBody>
      </p:sp>
      <p:sp>
        <p:nvSpPr>
          <p:cNvPr id="5" name="Content Placeholder 4"/>
          <p:cNvSpPr txBox="1">
            <a:spLocks/>
          </p:cNvSpPr>
          <p:nvPr/>
        </p:nvSpPr>
        <p:spPr>
          <a:xfrm>
            <a:off x="228600" y="1650035"/>
            <a:ext cx="5791200"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All hazardous waste handlers</a:t>
            </a:r>
          </a:p>
        </p:txBody>
      </p:sp>
      <p:cxnSp>
        <p:nvCxnSpPr>
          <p:cNvPr id="13" name="Straight Connector 12"/>
          <p:cNvCxnSpPr/>
          <p:nvPr/>
        </p:nvCxnSpPr>
        <p:spPr>
          <a:xfrm>
            <a:off x="425943" y="1447800"/>
            <a:ext cx="571767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E-Manifests</a:t>
            </a:r>
          </a:p>
        </p:txBody>
      </p:sp>
      <p:sp>
        <p:nvSpPr>
          <p:cNvPr id="8" name="Content Placeholder 4"/>
          <p:cNvSpPr txBox="1">
            <a:spLocks/>
          </p:cNvSpPr>
          <p:nvPr/>
        </p:nvSpPr>
        <p:spPr>
          <a:xfrm>
            <a:off x="229892" y="2113038"/>
            <a:ext cx="8609308" cy="8582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000" dirty="0"/>
              <a:t>Handlers need to have been assigned an EPA ID number</a:t>
            </a:r>
          </a:p>
          <a:p>
            <a:pPr lvl="2"/>
            <a:r>
              <a:rPr lang="en-US" sz="1600" dirty="0"/>
              <a:t>If you are VSQG and do not wish to use e-manifest you do not need an EPA ID number</a:t>
            </a:r>
          </a:p>
          <a:p>
            <a:pPr lvl="1"/>
            <a:endParaRPr lang="en-US" sz="1600" dirty="0"/>
          </a:p>
          <a:p>
            <a:pPr lvl="1"/>
            <a:endParaRPr lang="en-US" sz="1600" dirty="0"/>
          </a:p>
          <a:p>
            <a:pPr lvl="1"/>
            <a:endParaRPr lang="en-US" sz="1600" dirty="0"/>
          </a:p>
        </p:txBody>
      </p:sp>
      <p:sp>
        <p:nvSpPr>
          <p:cNvPr id="9" name="Content Placeholder 4"/>
          <p:cNvSpPr txBox="1">
            <a:spLocks/>
          </p:cNvSpPr>
          <p:nvPr/>
        </p:nvSpPr>
        <p:spPr>
          <a:xfrm>
            <a:off x="227308" y="4025368"/>
            <a:ext cx="7470279" cy="44110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000" dirty="0"/>
              <a:t>Ensure site information submitted to ADEQ is up-to-date</a:t>
            </a:r>
          </a:p>
          <a:p>
            <a:pPr lvl="2"/>
            <a:endParaRPr lang="en-US" sz="1200" dirty="0"/>
          </a:p>
          <a:p>
            <a:pPr lvl="2"/>
            <a:endParaRPr lang="en-US" sz="1200" dirty="0"/>
          </a:p>
          <a:p>
            <a:pPr lvl="1"/>
            <a:endParaRPr lang="en-US" sz="1600" dirty="0"/>
          </a:p>
          <a:p>
            <a:pPr lvl="1"/>
            <a:endParaRPr lang="en-US" sz="1600" dirty="0"/>
          </a:p>
          <a:p>
            <a:pPr lvl="1"/>
            <a:endParaRPr lang="en-US" sz="1600" dirty="0"/>
          </a:p>
        </p:txBody>
      </p:sp>
      <p:sp>
        <p:nvSpPr>
          <p:cNvPr id="10" name="Content Placeholder 4"/>
          <p:cNvSpPr txBox="1">
            <a:spLocks/>
          </p:cNvSpPr>
          <p:nvPr/>
        </p:nvSpPr>
        <p:spPr>
          <a:xfrm>
            <a:off x="229892" y="2904314"/>
            <a:ext cx="8609308" cy="1066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000" dirty="0"/>
              <a:t>Check with your destination facility</a:t>
            </a:r>
          </a:p>
          <a:p>
            <a:pPr lvl="2"/>
            <a:r>
              <a:rPr lang="en-US" sz="1600" dirty="0"/>
              <a:t>Will your site be required to participate in e-manifests?</a:t>
            </a:r>
          </a:p>
          <a:p>
            <a:pPr lvl="2"/>
            <a:r>
              <a:rPr lang="en-US" sz="1600" dirty="0"/>
              <a:t>Obtain new 5 copy manifest forms if not participating</a:t>
            </a:r>
          </a:p>
          <a:p>
            <a:pPr lvl="1"/>
            <a:endParaRPr lang="en-US" sz="1600" dirty="0"/>
          </a:p>
          <a:p>
            <a:pPr lvl="1"/>
            <a:endParaRPr lang="en-US" sz="1600" dirty="0"/>
          </a:p>
          <a:p>
            <a:pPr lvl="1"/>
            <a:endParaRPr lang="en-US" sz="16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8184" b="11125"/>
          <a:stretch/>
        </p:blipFill>
        <p:spPr>
          <a:xfrm>
            <a:off x="-46832" y="4572000"/>
            <a:ext cx="9167446" cy="2286000"/>
          </a:xfrm>
          <a:prstGeom prst="rect">
            <a:avLst/>
          </a:prstGeom>
          <a:ln w="63500">
            <a:solidFill>
              <a:srgbClr val="5C8984"/>
            </a:solidFill>
          </a:ln>
        </p:spPr>
      </p:pic>
    </p:spTree>
    <p:extLst>
      <p:ext uri="{BB962C8B-B14F-4D97-AF65-F5344CB8AC3E}">
        <p14:creationId xmlns:p14="http://schemas.microsoft.com/office/powerpoint/2010/main" val="200766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626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Other responsibilities</a:t>
            </a:r>
          </a:p>
          <a:p>
            <a:pPr marL="0" indent="0">
              <a:buNone/>
            </a:pPr>
            <a:r>
              <a:rPr lang="en-US" dirty="0"/>
              <a:t> </a:t>
            </a:r>
          </a:p>
        </p:txBody>
      </p:sp>
      <p:sp>
        <p:nvSpPr>
          <p:cNvPr id="5" name="Content Placeholder 4"/>
          <p:cNvSpPr txBox="1">
            <a:spLocks/>
          </p:cNvSpPr>
          <p:nvPr/>
        </p:nvSpPr>
        <p:spPr>
          <a:xfrm>
            <a:off x="352422" y="1527250"/>
            <a:ext cx="5791200"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All hazardous waste handlers</a:t>
            </a:r>
          </a:p>
        </p:txBody>
      </p:sp>
      <p:cxnSp>
        <p:nvCxnSpPr>
          <p:cNvPr id="13" name="Straight Connector 12"/>
          <p:cNvCxnSpPr/>
          <p:nvPr/>
        </p:nvCxnSpPr>
        <p:spPr>
          <a:xfrm>
            <a:off x="425943" y="1447800"/>
            <a:ext cx="571767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E-Manifests</a:t>
            </a:r>
          </a:p>
        </p:txBody>
      </p:sp>
      <p:sp>
        <p:nvSpPr>
          <p:cNvPr id="20" name="Content Placeholder 4"/>
          <p:cNvSpPr txBox="1">
            <a:spLocks/>
          </p:cNvSpPr>
          <p:nvPr/>
        </p:nvSpPr>
        <p:spPr>
          <a:xfrm>
            <a:off x="425943" y="1947847"/>
            <a:ext cx="7470279" cy="8000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000" dirty="0"/>
              <a:t>Prepare to phase out old manifest forms</a:t>
            </a:r>
          </a:p>
          <a:p>
            <a:pPr lvl="2"/>
            <a:r>
              <a:rPr lang="en-US" sz="1600" dirty="0"/>
              <a:t>Add label “designated facility to EPA’s e-Manifest system” to the top copy</a:t>
            </a:r>
          </a:p>
          <a:p>
            <a:pPr lvl="2"/>
            <a:endParaRPr lang="en-US" sz="1200" dirty="0"/>
          </a:p>
          <a:p>
            <a:pPr lvl="2"/>
            <a:endParaRPr lang="en-US" sz="1200" dirty="0"/>
          </a:p>
          <a:p>
            <a:pPr lvl="1"/>
            <a:endParaRPr lang="en-US" sz="1600" dirty="0"/>
          </a:p>
          <a:p>
            <a:pPr lvl="1"/>
            <a:endParaRPr lang="en-US" sz="1600" dirty="0"/>
          </a:p>
          <a:p>
            <a:pPr lvl="1"/>
            <a:endParaRPr lang="en-US" sz="16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1" t="9820" r="-141" b="29295"/>
          <a:stretch/>
        </p:blipFill>
        <p:spPr>
          <a:xfrm>
            <a:off x="0" y="4500772"/>
            <a:ext cx="9144000" cy="2362200"/>
          </a:xfrm>
          <a:prstGeom prst="rect">
            <a:avLst/>
          </a:prstGeom>
          <a:ln w="63500">
            <a:solidFill>
              <a:srgbClr val="5C8984"/>
            </a:solidFill>
          </a:ln>
        </p:spPr>
      </p:pic>
      <p:sp>
        <p:nvSpPr>
          <p:cNvPr id="10" name="Content Placeholder 4"/>
          <p:cNvSpPr txBox="1">
            <a:spLocks/>
          </p:cNvSpPr>
          <p:nvPr/>
        </p:nvSpPr>
        <p:spPr>
          <a:xfrm>
            <a:off x="407862" y="2631265"/>
            <a:ext cx="7470279" cy="76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000" dirty="0"/>
              <a:t>Prepare to transition to e-manifests</a:t>
            </a:r>
          </a:p>
          <a:p>
            <a:pPr lvl="2"/>
            <a:r>
              <a:rPr lang="en-US" sz="1600" dirty="0"/>
              <a:t>Update processes and systems</a:t>
            </a:r>
          </a:p>
          <a:p>
            <a:pPr lvl="2"/>
            <a:endParaRPr lang="en-US" sz="1200" dirty="0"/>
          </a:p>
          <a:p>
            <a:pPr lvl="2"/>
            <a:endParaRPr lang="en-US" sz="1200" dirty="0"/>
          </a:p>
          <a:p>
            <a:pPr lvl="1"/>
            <a:endParaRPr lang="en-US" sz="1600" dirty="0"/>
          </a:p>
          <a:p>
            <a:pPr lvl="1"/>
            <a:endParaRPr lang="en-US" sz="1600" dirty="0"/>
          </a:p>
          <a:p>
            <a:pPr lvl="1"/>
            <a:endParaRPr lang="en-US" sz="1600" dirty="0"/>
          </a:p>
        </p:txBody>
      </p:sp>
      <p:sp>
        <p:nvSpPr>
          <p:cNvPr id="11" name="Content Placeholder 4"/>
          <p:cNvSpPr txBox="1">
            <a:spLocks/>
          </p:cNvSpPr>
          <p:nvPr/>
        </p:nvSpPr>
        <p:spPr>
          <a:xfrm>
            <a:off x="352422" y="3322038"/>
            <a:ext cx="7470279" cy="1066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000" dirty="0"/>
              <a:t>Prepare to phase in new 5 copy paper manifest forms</a:t>
            </a:r>
          </a:p>
          <a:p>
            <a:pPr lvl="2"/>
            <a:r>
              <a:rPr lang="en-US" sz="1600" dirty="0"/>
              <a:t>New form became effective September 1, 2018</a:t>
            </a:r>
          </a:p>
          <a:p>
            <a:pPr lvl="2"/>
            <a:r>
              <a:rPr lang="en-US" sz="1600" dirty="0"/>
              <a:t>Use these only if e-Manifests is delayed or not opting into e-Manifests</a:t>
            </a:r>
            <a:endParaRPr lang="en-US" sz="1200" dirty="0"/>
          </a:p>
          <a:p>
            <a:pPr lvl="2"/>
            <a:endParaRPr lang="en-US" sz="1200" dirty="0"/>
          </a:p>
          <a:p>
            <a:pPr lvl="1"/>
            <a:endParaRPr lang="en-US" sz="1600" dirty="0"/>
          </a:p>
          <a:p>
            <a:pPr lvl="1"/>
            <a:endParaRPr lang="en-US" sz="1600" dirty="0"/>
          </a:p>
          <a:p>
            <a:pPr lvl="1"/>
            <a:endParaRPr lang="en-US" sz="1600" dirty="0"/>
          </a:p>
        </p:txBody>
      </p:sp>
    </p:spTree>
    <p:extLst>
      <p:ext uri="{BB962C8B-B14F-4D97-AF65-F5344CB8AC3E}">
        <p14:creationId xmlns:p14="http://schemas.microsoft.com/office/powerpoint/2010/main" val="22098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0"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626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Purpose</a:t>
            </a:r>
          </a:p>
          <a:p>
            <a:pPr marL="0" indent="0">
              <a:buNone/>
            </a:pPr>
            <a:r>
              <a:rPr lang="en-US" dirty="0"/>
              <a:t> </a:t>
            </a:r>
          </a:p>
        </p:txBody>
      </p:sp>
      <p:sp>
        <p:nvSpPr>
          <p:cNvPr id="5" name="Content Placeholder 4"/>
          <p:cNvSpPr txBox="1">
            <a:spLocks/>
          </p:cNvSpPr>
          <p:nvPr/>
        </p:nvSpPr>
        <p:spPr>
          <a:xfrm>
            <a:off x="352422" y="1527250"/>
            <a:ext cx="8334378"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Submitted by Large Quantity Generators of hazardous waste</a:t>
            </a:r>
          </a:p>
        </p:txBody>
      </p:sp>
      <p:cxnSp>
        <p:nvCxnSpPr>
          <p:cNvPr id="13" name="Straight Connector 12"/>
          <p:cNvCxnSpPr/>
          <p:nvPr/>
        </p:nvCxnSpPr>
        <p:spPr>
          <a:xfrm>
            <a:off x="425943" y="1447800"/>
            <a:ext cx="571767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Biennial Report</a:t>
            </a:r>
          </a:p>
        </p:txBody>
      </p:sp>
      <p:sp>
        <p:nvSpPr>
          <p:cNvPr id="20" name="Content Placeholder 4"/>
          <p:cNvSpPr txBox="1">
            <a:spLocks/>
          </p:cNvSpPr>
          <p:nvPr/>
        </p:nvSpPr>
        <p:spPr>
          <a:xfrm>
            <a:off x="425943" y="1947847"/>
            <a:ext cx="7470279" cy="41435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000" dirty="0"/>
              <a:t>Due March 1 of even numbered years</a:t>
            </a:r>
            <a:endParaRPr lang="en-US" sz="1200" dirty="0"/>
          </a:p>
          <a:p>
            <a:pPr lvl="2"/>
            <a:endParaRPr lang="en-US" sz="1200" dirty="0"/>
          </a:p>
          <a:p>
            <a:pPr lvl="1"/>
            <a:endParaRPr lang="en-US" sz="1600" dirty="0"/>
          </a:p>
          <a:p>
            <a:pPr lvl="1"/>
            <a:endParaRPr lang="en-US" sz="1600" dirty="0"/>
          </a:p>
          <a:p>
            <a:pPr lvl="1"/>
            <a:endParaRPr lang="en-US" sz="16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1" t="9820" r="-141" b="29295"/>
          <a:stretch/>
        </p:blipFill>
        <p:spPr>
          <a:xfrm>
            <a:off x="0" y="4500772"/>
            <a:ext cx="9144000" cy="2362200"/>
          </a:xfrm>
          <a:prstGeom prst="rect">
            <a:avLst/>
          </a:prstGeom>
          <a:ln w="63500">
            <a:solidFill>
              <a:srgbClr val="5C8984"/>
            </a:solidFill>
          </a:ln>
        </p:spPr>
      </p:pic>
      <p:sp>
        <p:nvSpPr>
          <p:cNvPr id="10" name="Content Placeholder 4"/>
          <p:cNvSpPr txBox="1">
            <a:spLocks/>
          </p:cNvSpPr>
          <p:nvPr/>
        </p:nvSpPr>
        <p:spPr>
          <a:xfrm>
            <a:off x="405405" y="2308718"/>
            <a:ext cx="7470279" cy="4167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000" dirty="0"/>
              <a:t>Documents activities during the odd numbered years</a:t>
            </a:r>
            <a:endParaRPr lang="en-US" sz="1600" dirty="0"/>
          </a:p>
        </p:txBody>
      </p:sp>
      <p:sp>
        <p:nvSpPr>
          <p:cNvPr id="11" name="Content Placeholder 4"/>
          <p:cNvSpPr txBox="1">
            <a:spLocks/>
          </p:cNvSpPr>
          <p:nvPr/>
        </p:nvSpPr>
        <p:spPr>
          <a:xfrm>
            <a:off x="352422" y="2692846"/>
            <a:ext cx="7470279" cy="119335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r>
              <a:rPr lang="en-US" sz="1600" dirty="0"/>
              <a:t>Site Identification form (SI)</a:t>
            </a:r>
          </a:p>
          <a:p>
            <a:pPr lvl="2"/>
            <a:r>
              <a:rPr lang="en-US" sz="1600" dirty="0"/>
              <a:t>Generation Management form (GM)</a:t>
            </a:r>
          </a:p>
          <a:p>
            <a:pPr lvl="2"/>
            <a:r>
              <a:rPr lang="en-US" sz="1600" dirty="0"/>
              <a:t>Waste Received form (WR)</a:t>
            </a:r>
          </a:p>
          <a:p>
            <a:pPr lvl="2"/>
            <a:r>
              <a:rPr lang="en-US" sz="1600" dirty="0"/>
              <a:t>Off-site Installation form (IO)</a:t>
            </a:r>
          </a:p>
          <a:p>
            <a:pPr lvl="1"/>
            <a:endParaRPr lang="en-US" sz="1200" dirty="0"/>
          </a:p>
          <a:p>
            <a:pPr lvl="2"/>
            <a:endParaRPr lang="en-US" sz="1200" dirty="0"/>
          </a:p>
          <a:p>
            <a:pPr lvl="1"/>
            <a:endParaRPr lang="en-US" sz="1600" dirty="0"/>
          </a:p>
          <a:p>
            <a:pPr lvl="1"/>
            <a:endParaRPr lang="en-US" sz="1600" dirty="0"/>
          </a:p>
          <a:p>
            <a:pPr lvl="1"/>
            <a:endParaRPr lang="en-US" sz="1600" dirty="0"/>
          </a:p>
        </p:txBody>
      </p:sp>
      <p:sp>
        <p:nvSpPr>
          <p:cNvPr id="14" name="Content Placeholder 4"/>
          <p:cNvSpPr txBox="1">
            <a:spLocks/>
          </p:cNvSpPr>
          <p:nvPr/>
        </p:nvSpPr>
        <p:spPr>
          <a:xfrm>
            <a:off x="425943" y="3925283"/>
            <a:ext cx="8334378"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Submitted through EPA’s Biennial Report Module</a:t>
            </a:r>
          </a:p>
        </p:txBody>
      </p:sp>
    </p:spTree>
    <p:extLst>
      <p:ext uri="{BB962C8B-B14F-4D97-AF65-F5344CB8AC3E}">
        <p14:creationId xmlns:p14="http://schemas.microsoft.com/office/powerpoint/2010/main" val="64928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0" grpId="0"/>
      <p:bldP spid="11"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626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How to register</a:t>
            </a:r>
          </a:p>
          <a:p>
            <a:pPr marL="0" indent="0">
              <a:buNone/>
            </a:pPr>
            <a:r>
              <a:rPr lang="en-US" dirty="0"/>
              <a:t> </a:t>
            </a:r>
          </a:p>
        </p:txBody>
      </p:sp>
      <p:sp>
        <p:nvSpPr>
          <p:cNvPr id="5" name="Content Placeholder 4"/>
          <p:cNvSpPr txBox="1">
            <a:spLocks/>
          </p:cNvSpPr>
          <p:nvPr/>
        </p:nvSpPr>
        <p:spPr>
          <a:xfrm>
            <a:off x="352422" y="1527250"/>
            <a:ext cx="8334378"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Registering for the software is identical to e-Manifests</a:t>
            </a:r>
          </a:p>
        </p:txBody>
      </p:sp>
      <p:cxnSp>
        <p:nvCxnSpPr>
          <p:cNvPr id="13" name="Straight Connector 12"/>
          <p:cNvCxnSpPr/>
          <p:nvPr/>
        </p:nvCxnSpPr>
        <p:spPr>
          <a:xfrm>
            <a:off x="425943" y="1447800"/>
            <a:ext cx="571767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Biennial Report</a:t>
            </a:r>
          </a:p>
        </p:txBody>
      </p:sp>
      <p:sp>
        <p:nvSpPr>
          <p:cNvPr id="10" name="Content Placeholder 4"/>
          <p:cNvSpPr txBox="1">
            <a:spLocks/>
          </p:cNvSpPr>
          <p:nvPr/>
        </p:nvSpPr>
        <p:spPr>
          <a:xfrm>
            <a:off x="405405" y="1959722"/>
            <a:ext cx="8586195" cy="4167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000" dirty="0"/>
              <a:t>As a Site Manager you are automatically registered for both as a certifier</a:t>
            </a:r>
            <a:endParaRPr lang="en-US" sz="1600" dirty="0"/>
          </a:p>
        </p:txBody>
      </p:sp>
      <p:sp>
        <p:nvSpPr>
          <p:cNvPr id="14" name="Content Placeholder 4"/>
          <p:cNvSpPr txBox="1">
            <a:spLocks/>
          </p:cNvSpPr>
          <p:nvPr/>
        </p:nvSpPr>
        <p:spPr>
          <a:xfrm>
            <a:off x="354433" y="2567846"/>
            <a:ext cx="8334378"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ADEQ currently requires reporting every year</a:t>
            </a:r>
          </a:p>
        </p:txBody>
      </p:sp>
      <p:sp>
        <p:nvSpPr>
          <p:cNvPr id="12" name="Content Placeholder 4"/>
          <p:cNvSpPr txBox="1">
            <a:spLocks/>
          </p:cNvSpPr>
          <p:nvPr/>
        </p:nvSpPr>
        <p:spPr>
          <a:xfrm>
            <a:off x="361946" y="3218213"/>
            <a:ext cx="8334378"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New hazardous waste rules adopt biennial rather than annual</a:t>
            </a:r>
          </a:p>
        </p:txBody>
      </p:sp>
      <p:sp>
        <p:nvSpPr>
          <p:cNvPr id="16" name="Content Placeholder 4"/>
          <p:cNvSpPr txBox="1">
            <a:spLocks/>
          </p:cNvSpPr>
          <p:nvPr/>
        </p:nvSpPr>
        <p:spPr>
          <a:xfrm>
            <a:off x="352422" y="3672675"/>
            <a:ext cx="8639178"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000" dirty="0"/>
              <a:t>ADEQ will announce whether reporting will be required in 2019</a:t>
            </a: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t="26731" b="26307"/>
          <a:stretch/>
        </p:blipFill>
        <p:spPr>
          <a:xfrm>
            <a:off x="0" y="4419600"/>
            <a:ext cx="9144000" cy="2413247"/>
          </a:xfrm>
          <a:prstGeom prst="rect">
            <a:avLst/>
          </a:prstGeom>
          <a:ln w="63500">
            <a:solidFill>
              <a:srgbClr val="5C8984"/>
            </a:solidFill>
          </a:ln>
        </p:spPr>
      </p:pic>
    </p:spTree>
    <p:extLst>
      <p:ext uri="{BB962C8B-B14F-4D97-AF65-F5344CB8AC3E}">
        <p14:creationId xmlns:p14="http://schemas.microsoft.com/office/powerpoint/2010/main" val="165888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4" grpId="0"/>
      <p:bldP spid="12" grpId="0"/>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04800" y="666762"/>
            <a:ext cx="6687355" cy="6285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4000" dirty="0"/>
              <a:t>Resources</a:t>
            </a:r>
          </a:p>
        </p:txBody>
      </p:sp>
      <p:sp>
        <p:nvSpPr>
          <p:cNvPr id="8" name="Title 10"/>
          <p:cNvSpPr txBox="1">
            <a:spLocks/>
          </p:cNvSpPr>
          <p:nvPr/>
        </p:nvSpPr>
        <p:spPr>
          <a:xfrm>
            <a:off x="507241" y="105663"/>
            <a:ext cx="7010400" cy="411162"/>
          </a:xfrm>
          <a:prstGeom prst="rect">
            <a:avLst/>
          </a:prstGeom>
        </p:spPr>
        <p:txBody>
          <a:bodyPr/>
          <a:lstStyle>
            <a:lvl1pPr algn="l" defTabSz="914400" rtl="0" eaLnBrk="1" latinLnBrk="0" hangingPunct="1">
              <a:spcBef>
                <a:spcPct val="0"/>
              </a:spcBef>
              <a:buNone/>
              <a:defRPr sz="2800" kern="1200">
                <a:solidFill>
                  <a:schemeClr val="bg1"/>
                </a:solidFill>
                <a:latin typeface="+mj-lt"/>
                <a:ea typeface="+mj-ea"/>
                <a:cs typeface="+mj-cs"/>
              </a:defRPr>
            </a:lvl1pPr>
          </a:lstStyle>
          <a:p>
            <a:r>
              <a:rPr lang="en-US" b="1" dirty="0"/>
              <a:t>Resources</a:t>
            </a:r>
          </a:p>
        </p:txBody>
      </p:sp>
      <p:sp>
        <p:nvSpPr>
          <p:cNvPr id="13" name="Content Placeholder 4"/>
          <p:cNvSpPr txBox="1">
            <a:spLocks/>
          </p:cNvSpPr>
          <p:nvPr/>
        </p:nvSpPr>
        <p:spPr>
          <a:xfrm>
            <a:off x="686858" y="1445263"/>
            <a:ext cx="3808942" cy="8225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err="1"/>
              <a:t>myDEQ’s</a:t>
            </a:r>
            <a:r>
              <a:rPr lang="en-US" sz="2000" dirty="0"/>
              <a:t> website</a:t>
            </a:r>
          </a:p>
          <a:p>
            <a:pPr lvl="1"/>
            <a:r>
              <a:rPr lang="en-US" sz="1800" dirty="0">
                <a:hlinkClick r:id="rId3"/>
              </a:rPr>
              <a:t>http://www.azdeq.gov/mydeq</a:t>
            </a:r>
            <a:endParaRPr lang="en-US" sz="1800" dirty="0"/>
          </a:p>
          <a:p>
            <a:pPr lvl="1"/>
            <a:endParaRPr lang="en-US" sz="1800" dirty="0"/>
          </a:p>
          <a:p>
            <a:pPr lvl="1"/>
            <a:endParaRPr lang="en-US" sz="1800" dirty="0"/>
          </a:p>
        </p:txBody>
      </p:sp>
      <p:sp>
        <p:nvSpPr>
          <p:cNvPr id="15" name="Content Placeholder 4"/>
          <p:cNvSpPr txBox="1">
            <a:spLocks/>
          </p:cNvSpPr>
          <p:nvPr/>
        </p:nvSpPr>
        <p:spPr>
          <a:xfrm>
            <a:off x="686858" y="2473780"/>
            <a:ext cx="6946732" cy="1017156"/>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200" dirty="0"/>
              <a:t>RCRAInfo</a:t>
            </a:r>
          </a:p>
          <a:p>
            <a:pPr lvl="1"/>
            <a:r>
              <a:rPr lang="en-US" sz="2100" dirty="0">
                <a:hlinkClick r:id="rId4"/>
              </a:rPr>
              <a:t>https://rcrainfo.epa.gov/rcrainfoprod/action/secured/login</a:t>
            </a:r>
            <a:endParaRPr lang="en-US" sz="2100" dirty="0"/>
          </a:p>
          <a:p>
            <a:pPr lvl="1"/>
            <a:r>
              <a:rPr lang="en-US" sz="2100" dirty="0">
                <a:hlinkClick r:id="rId5"/>
              </a:rPr>
              <a:t>https://rcrainfopreprod.epa.gov/rcrainfo/action/secured/login</a:t>
            </a:r>
            <a:r>
              <a:rPr lang="en-US" sz="2100" dirty="0"/>
              <a:t> </a:t>
            </a:r>
            <a:endParaRPr lang="en-US" sz="1900" dirty="0"/>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t="30864" b="19753"/>
          <a:stretch/>
        </p:blipFill>
        <p:spPr>
          <a:xfrm>
            <a:off x="0" y="4401060"/>
            <a:ext cx="9123261" cy="2456939"/>
          </a:xfrm>
          <a:prstGeom prst="rect">
            <a:avLst/>
          </a:prstGeom>
          <a:solidFill>
            <a:schemeClr val="accent1"/>
          </a:solidFill>
          <a:ln w="63500">
            <a:solidFill>
              <a:srgbClr val="5C8984"/>
            </a:solidFill>
          </a:ln>
        </p:spPr>
      </p:pic>
      <p:sp>
        <p:nvSpPr>
          <p:cNvPr id="9" name="Content Placeholder 4"/>
          <p:cNvSpPr txBox="1">
            <a:spLocks/>
          </p:cNvSpPr>
          <p:nvPr/>
        </p:nvSpPr>
        <p:spPr>
          <a:xfrm>
            <a:off x="686858" y="3505773"/>
            <a:ext cx="4534491" cy="8225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E-Manifest Website</a:t>
            </a:r>
          </a:p>
          <a:p>
            <a:pPr lvl="1"/>
            <a:r>
              <a:rPr lang="en-US" sz="1800" dirty="0">
                <a:solidFill>
                  <a:srgbClr val="0070C0"/>
                </a:solidFill>
                <a:hlinkClick r:id="rId7"/>
              </a:rPr>
              <a:t>http://www.epa.gov/e-manifest</a:t>
            </a:r>
            <a:r>
              <a:rPr lang="en-US" sz="1800" dirty="0">
                <a:solidFill>
                  <a:srgbClr val="0070C0"/>
                </a:solidFill>
              </a:rPr>
              <a:t> </a:t>
            </a:r>
          </a:p>
        </p:txBody>
      </p:sp>
      <p:sp>
        <p:nvSpPr>
          <p:cNvPr id="10" name="Content Placeholder 4"/>
          <p:cNvSpPr txBox="1">
            <a:spLocks/>
          </p:cNvSpPr>
          <p:nvPr/>
        </p:nvSpPr>
        <p:spPr>
          <a:xfrm>
            <a:off x="4527471" y="1445262"/>
            <a:ext cx="3808942" cy="1069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err="1"/>
              <a:t>myDEQ’s</a:t>
            </a:r>
            <a:r>
              <a:rPr lang="en-US" sz="2000" dirty="0"/>
              <a:t> helpline</a:t>
            </a:r>
          </a:p>
          <a:p>
            <a:pPr lvl="1"/>
            <a:r>
              <a:rPr lang="en-US" sz="1800" dirty="0"/>
              <a:t>(844) 827-4768</a:t>
            </a:r>
          </a:p>
          <a:p>
            <a:pPr lvl="1"/>
            <a:r>
              <a:rPr lang="en-US" sz="1800" dirty="0"/>
              <a:t>myDEQ.support@azdeq.gov</a:t>
            </a:r>
          </a:p>
        </p:txBody>
      </p:sp>
    </p:spTree>
    <p:extLst>
      <p:ext uri="{BB962C8B-B14F-4D97-AF65-F5344CB8AC3E}">
        <p14:creationId xmlns:p14="http://schemas.microsoft.com/office/powerpoint/2010/main" val="149846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9"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txBox="1">
            <a:spLocks/>
          </p:cNvSpPr>
          <p:nvPr/>
        </p:nvSpPr>
        <p:spPr>
          <a:xfrm>
            <a:off x="4953000" y="5334000"/>
            <a:ext cx="3550342" cy="76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dirty="0">
                <a:solidFill>
                  <a:schemeClr val="bg1"/>
                </a:solidFill>
                <a:latin typeface="Arial" panose="020B0604020202020204" pitchFamily="34" charset="0"/>
                <a:cs typeface="Arial" panose="020B0604020202020204" pitchFamily="34" charset="0"/>
              </a:rPr>
              <a:t>ADEQ</a:t>
            </a:r>
          </a:p>
          <a:p>
            <a:pPr marL="0" indent="0">
              <a:buNone/>
            </a:pPr>
            <a:r>
              <a:rPr lang="en-US" sz="1200" dirty="0">
                <a:solidFill>
                  <a:schemeClr val="bg1"/>
                </a:solidFill>
                <a:latin typeface="Arial" panose="020B0604020202020204" pitchFamily="34" charset="0"/>
                <a:cs typeface="Arial" panose="020B0604020202020204" pitchFamily="34" charset="0"/>
              </a:rPr>
              <a:t>1100 W Washington St, 4415a-1</a:t>
            </a:r>
          </a:p>
          <a:p>
            <a:pPr marL="0" indent="0">
              <a:buNone/>
            </a:pPr>
            <a:r>
              <a:rPr lang="en-US" sz="1200" dirty="0">
                <a:solidFill>
                  <a:schemeClr val="bg1"/>
                </a:solidFill>
                <a:latin typeface="Arial" panose="020B0604020202020204" pitchFamily="34" charset="0"/>
                <a:cs typeface="Arial" panose="020B0604020202020204" pitchFamily="34" charset="0"/>
              </a:rPr>
              <a:t>Phoenix, AZ  85007</a:t>
            </a:r>
          </a:p>
        </p:txBody>
      </p:sp>
    </p:spTree>
    <p:extLst>
      <p:ext uri="{BB962C8B-B14F-4D97-AF65-F5344CB8AC3E}">
        <p14:creationId xmlns:p14="http://schemas.microsoft.com/office/powerpoint/2010/main" val="1672274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35864" y="821093"/>
            <a:ext cx="6687355" cy="626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Available Processes</a:t>
            </a:r>
          </a:p>
          <a:p>
            <a:pPr marL="0" indent="0">
              <a:buNone/>
            </a:pPr>
            <a:r>
              <a:rPr lang="en-US" dirty="0"/>
              <a:t> </a:t>
            </a:r>
          </a:p>
        </p:txBody>
      </p:sp>
      <p:cxnSp>
        <p:nvCxnSpPr>
          <p:cNvPr id="13" name="Straight Connector 12"/>
          <p:cNvCxnSpPr/>
          <p:nvPr/>
        </p:nvCxnSpPr>
        <p:spPr>
          <a:xfrm>
            <a:off x="533400" y="1447800"/>
            <a:ext cx="60960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sp>
        <p:nvSpPr>
          <p:cNvPr id="14" name="Content Placeholder 4"/>
          <p:cNvSpPr txBox="1">
            <a:spLocks/>
          </p:cNvSpPr>
          <p:nvPr/>
        </p:nvSpPr>
        <p:spPr>
          <a:xfrm>
            <a:off x="403186" y="1730406"/>
            <a:ext cx="6477000" cy="424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b="1" dirty="0"/>
              <a:t>Waste Programs</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25807" b="29750"/>
          <a:stretch/>
        </p:blipFill>
        <p:spPr>
          <a:xfrm>
            <a:off x="0" y="4572000"/>
            <a:ext cx="9144000" cy="2286000"/>
          </a:xfrm>
          <a:prstGeom prst="rect">
            <a:avLst/>
          </a:prstGeom>
          <a:ln w="63500">
            <a:solidFill>
              <a:srgbClr val="5C8984"/>
            </a:solidFill>
          </a:ln>
        </p:spPr>
      </p:pic>
      <p:sp>
        <p:nvSpPr>
          <p:cNvPr id="11" name="Content Placeholder 4"/>
          <p:cNvSpPr txBox="1">
            <a:spLocks/>
          </p:cNvSpPr>
          <p:nvPr/>
        </p:nvSpPr>
        <p:spPr>
          <a:xfrm>
            <a:off x="435864" y="2151757"/>
            <a:ext cx="7886700" cy="7438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800" dirty="0"/>
              <a:t>Underground Storage Tank (UST) Preapproval</a:t>
            </a:r>
          </a:p>
          <a:p>
            <a:pPr lvl="1"/>
            <a:r>
              <a:rPr lang="en-US" sz="1800" dirty="0"/>
              <a:t>Hazardous Waste Programs</a:t>
            </a:r>
          </a:p>
        </p:txBody>
      </p:sp>
      <p:sp>
        <p:nvSpPr>
          <p:cNvPr id="12" name="Content Placeholder 4"/>
          <p:cNvSpPr txBox="1">
            <a:spLocks/>
          </p:cNvSpPr>
          <p:nvPr/>
        </p:nvSpPr>
        <p:spPr>
          <a:xfrm>
            <a:off x="435864" y="2852309"/>
            <a:ext cx="7886700" cy="88149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r>
              <a:rPr lang="en-US" sz="1600" dirty="0"/>
              <a:t>Notifications – RCRA EPA ID numbers</a:t>
            </a:r>
          </a:p>
          <a:p>
            <a:pPr lvl="3"/>
            <a:r>
              <a:rPr lang="en-US" sz="1400" dirty="0"/>
              <a:t>Obtaining new numbers</a:t>
            </a:r>
          </a:p>
          <a:p>
            <a:pPr lvl="3"/>
            <a:r>
              <a:rPr lang="en-US" sz="1400" dirty="0"/>
              <a:t>Modifying details associated with existing numbers</a:t>
            </a:r>
            <a:endParaRPr lang="en-US" sz="1600" dirty="0"/>
          </a:p>
          <a:p>
            <a:pPr marL="1371600" lvl="3" indent="0">
              <a:buNone/>
            </a:pPr>
            <a:r>
              <a:rPr lang="en-US" sz="1200" dirty="0"/>
              <a:t> </a:t>
            </a:r>
          </a:p>
          <a:p>
            <a:pPr lvl="2"/>
            <a:endParaRPr lang="en-US" sz="1400" dirty="0"/>
          </a:p>
        </p:txBody>
      </p:sp>
      <p:sp>
        <p:nvSpPr>
          <p:cNvPr id="18" name="Content Placeholder 4"/>
          <p:cNvSpPr txBox="1">
            <a:spLocks/>
          </p:cNvSpPr>
          <p:nvPr/>
        </p:nvSpPr>
        <p:spPr>
          <a:xfrm>
            <a:off x="403186" y="4006507"/>
            <a:ext cx="5293932" cy="304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r>
              <a:rPr lang="en-US" sz="1600" dirty="0"/>
              <a:t>Generation reporting and fee payments</a:t>
            </a:r>
          </a:p>
          <a:p>
            <a:pPr marL="1371600" lvl="3" indent="0">
              <a:buNone/>
            </a:pPr>
            <a:r>
              <a:rPr lang="en-US" sz="1200" dirty="0"/>
              <a:t> </a:t>
            </a:r>
          </a:p>
          <a:p>
            <a:pPr lvl="2"/>
            <a:endParaRPr lang="en-US" sz="1400" dirty="0"/>
          </a:p>
        </p:txBody>
      </p:sp>
      <p:sp>
        <p:nvSpPr>
          <p:cNvPr id="19" name="Content Placeholder 4"/>
          <p:cNvSpPr txBox="1">
            <a:spLocks/>
          </p:cNvSpPr>
          <p:nvPr/>
        </p:nvSpPr>
        <p:spPr>
          <a:xfrm>
            <a:off x="403186" y="3677681"/>
            <a:ext cx="5007014" cy="31681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r>
              <a:rPr lang="en-US" sz="1600" dirty="0"/>
              <a:t>Registration reporting and fee payments</a:t>
            </a:r>
            <a:r>
              <a:rPr lang="en-US" sz="1200" dirty="0"/>
              <a:t> </a:t>
            </a:r>
          </a:p>
          <a:p>
            <a:pPr lvl="2"/>
            <a:endParaRPr lang="en-US" sz="1400" dirty="0"/>
          </a:p>
        </p:txBody>
      </p:sp>
    </p:spTree>
    <p:extLst>
      <p:ext uri="{BB962C8B-B14F-4D97-AF65-F5344CB8AC3E}">
        <p14:creationId xmlns:p14="http://schemas.microsoft.com/office/powerpoint/2010/main" val="329035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User Roles &amp; </a:t>
            </a:r>
            <a:r>
              <a:rPr lang="en-US" dirty="0" err="1"/>
              <a:t>Responsiblities</a:t>
            </a:r>
            <a:r>
              <a:rPr lang="en-US" dirty="0"/>
              <a:t> </a:t>
            </a:r>
          </a:p>
        </p:txBody>
      </p:sp>
      <p:cxnSp>
        <p:nvCxnSpPr>
          <p:cNvPr id="13" name="Straight Connector 12"/>
          <p:cNvCxnSpPr/>
          <p:nvPr/>
        </p:nvCxnSpPr>
        <p:spPr>
          <a:xfrm>
            <a:off x="405405" y="1447800"/>
            <a:ext cx="571767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sp>
        <p:nvSpPr>
          <p:cNvPr id="7" name="Content Placeholder 4"/>
          <p:cNvSpPr txBox="1">
            <a:spLocks/>
          </p:cNvSpPr>
          <p:nvPr/>
        </p:nvSpPr>
        <p:spPr>
          <a:xfrm>
            <a:off x="403186" y="1570110"/>
            <a:ext cx="6477000"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a:t>Responsible Corporate Officer</a:t>
            </a:r>
          </a:p>
        </p:txBody>
      </p:sp>
      <p:sp>
        <p:nvSpPr>
          <p:cNvPr id="8" name="Content Placeholder 4"/>
          <p:cNvSpPr txBox="1">
            <a:spLocks/>
          </p:cNvSpPr>
          <p:nvPr/>
        </p:nvSpPr>
        <p:spPr>
          <a:xfrm>
            <a:off x="387839" y="2116891"/>
            <a:ext cx="7886700" cy="16574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000" dirty="0"/>
              <a:t>Main account holder, may manage one or more organizations</a:t>
            </a:r>
          </a:p>
          <a:p>
            <a:pPr lvl="1"/>
            <a:r>
              <a:rPr lang="en-US" sz="2000" dirty="0"/>
              <a:t>Ability to legally bind the organization</a:t>
            </a:r>
          </a:p>
          <a:p>
            <a:pPr lvl="1"/>
            <a:r>
              <a:rPr lang="en-US" sz="2000" dirty="0"/>
              <a:t>Certifies the agreement</a:t>
            </a:r>
          </a:p>
          <a:p>
            <a:pPr lvl="1"/>
            <a:r>
              <a:rPr lang="en-US" sz="2000" dirty="0"/>
              <a:t>Initial account setup</a:t>
            </a:r>
          </a:p>
          <a:p>
            <a:pPr lvl="1"/>
            <a:r>
              <a:rPr lang="en-US" sz="2000" dirty="0"/>
              <a:t>Delegates authority</a:t>
            </a:r>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141" t="9820" r="-141" b="29295"/>
          <a:stretch/>
        </p:blipFill>
        <p:spPr>
          <a:xfrm>
            <a:off x="0" y="4500772"/>
            <a:ext cx="9144000" cy="2362200"/>
          </a:xfrm>
          <a:prstGeom prst="rect">
            <a:avLst/>
          </a:prstGeom>
          <a:ln w="63500">
            <a:solidFill>
              <a:srgbClr val="5C8984"/>
            </a:solidFill>
          </a:ln>
        </p:spPr>
      </p:pic>
    </p:spTree>
    <p:extLst>
      <p:ext uri="{BB962C8B-B14F-4D97-AF65-F5344CB8AC3E}">
        <p14:creationId xmlns:p14="http://schemas.microsoft.com/office/powerpoint/2010/main" val="416360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User Roles and Responsibilities </a:t>
            </a:r>
          </a:p>
        </p:txBody>
      </p:sp>
      <p:cxnSp>
        <p:nvCxnSpPr>
          <p:cNvPr id="13" name="Straight Connector 12"/>
          <p:cNvCxnSpPr/>
          <p:nvPr/>
        </p:nvCxnSpPr>
        <p:spPr>
          <a:xfrm>
            <a:off x="405405" y="1447800"/>
            <a:ext cx="571767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sp>
        <p:nvSpPr>
          <p:cNvPr id="5" name="Content Placeholder 4"/>
          <p:cNvSpPr txBox="1">
            <a:spLocks/>
          </p:cNvSpPr>
          <p:nvPr/>
        </p:nvSpPr>
        <p:spPr>
          <a:xfrm>
            <a:off x="405405" y="2521570"/>
            <a:ext cx="6477000" cy="424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b="1" dirty="0"/>
              <a:t>Submitter</a:t>
            </a:r>
          </a:p>
        </p:txBody>
      </p:sp>
      <p:sp>
        <p:nvSpPr>
          <p:cNvPr id="6" name="Content Placeholder 4"/>
          <p:cNvSpPr txBox="1">
            <a:spLocks/>
          </p:cNvSpPr>
          <p:nvPr/>
        </p:nvSpPr>
        <p:spPr>
          <a:xfrm>
            <a:off x="361946" y="2829087"/>
            <a:ext cx="7886700" cy="73628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800" dirty="0"/>
              <a:t>Submit compliance reports</a:t>
            </a:r>
          </a:p>
          <a:p>
            <a:pPr lvl="1"/>
            <a:r>
              <a:rPr lang="en-US" sz="1800" dirty="0"/>
              <a:t>Modify permits or registrations</a:t>
            </a:r>
          </a:p>
        </p:txBody>
      </p:sp>
      <p:sp>
        <p:nvSpPr>
          <p:cNvPr id="7" name="Content Placeholder 4"/>
          <p:cNvSpPr txBox="1">
            <a:spLocks/>
          </p:cNvSpPr>
          <p:nvPr/>
        </p:nvSpPr>
        <p:spPr>
          <a:xfrm>
            <a:off x="405405" y="3572241"/>
            <a:ext cx="6477000" cy="37158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b="1" dirty="0"/>
              <a:t>Data Entry</a:t>
            </a:r>
          </a:p>
        </p:txBody>
      </p:sp>
      <p:sp>
        <p:nvSpPr>
          <p:cNvPr id="8" name="Content Placeholder 4"/>
          <p:cNvSpPr txBox="1">
            <a:spLocks/>
          </p:cNvSpPr>
          <p:nvPr/>
        </p:nvSpPr>
        <p:spPr>
          <a:xfrm>
            <a:off x="405405" y="3893205"/>
            <a:ext cx="78867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800" dirty="0"/>
              <a:t>Prepare reports and data for others users to submit</a:t>
            </a:r>
          </a:p>
        </p:txBody>
      </p:sp>
      <p:sp>
        <p:nvSpPr>
          <p:cNvPr id="14" name="Content Placeholder 4"/>
          <p:cNvSpPr txBox="1">
            <a:spLocks/>
          </p:cNvSpPr>
          <p:nvPr/>
        </p:nvSpPr>
        <p:spPr>
          <a:xfrm>
            <a:off x="405405" y="1498107"/>
            <a:ext cx="6477000" cy="42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b="1" dirty="0"/>
              <a:t>Delegated Responsible Officer</a:t>
            </a:r>
          </a:p>
        </p:txBody>
      </p:sp>
      <p:sp>
        <p:nvSpPr>
          <p:cNvPr id="16" name="Content Placeholder 4"/>
          <p:cNvSpPr txBox="1">
            <a:spLocks/>
          </p:cNvSpPr>
          <p:nvPr/>
        </p:nvSpPr>
        <p:spPr>
          <a:xfrm>
            <a:off x="361946" y="1806294"/>
            <a:ext cx="7886700" cy="70524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800" dirty="0"/>
              <a:t>Act’s on the RCO’s behalf</a:t>
            </a:r>
          </a:p>
          <a:p>
            <a:pPr lvl="1"/>
            <a:r>
              <a:rPr lang="en-US" sz="1800" dirty="0"/>
              <a:t>Oversees all myDEQ activities for an organization</a:t>
            </a: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t="30864" b="19753"/>
          <a:stretch/>
        </p:blipFill>
        <p:spPr>
          <a:xfrm>
            <a:off x="28113" y="4327710"/>
            <a:ext cx="9123261" cy="2456939"/>
          </a:xfrm>
          <a:prstGeom prst="rect">
            <a:avLst/>
          </a:prstGeom>
          <a:solidFill>
            <a:schemeClr val="accent1"/>
          </a:solidFill>
          <a:ln w="63500">
            <a:solidFill>
              <a:srgbClr val="5C8984"/>
            </a:solidFill>
          </a:ln>
        </p:spPr>
      </p:pic>
    </p:spTree>
    <p:extLst>
      <p:ext uri="{BB962C8B-B14F-4D97-AF65-F5344CB8AC3E}">
        <p14:creationId xmlns:p14="http://schemas.microsoft.com/office/powerpoint/2010/main" val="308193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61946" y="821093"/>
            <a:ext cx="6687355" cy="4992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Requesting an Account</a:t>
            </a:r>
            <a:r>
              <a:rPr lang="en-US" dirty="0"/>
              <a:t> </a:t>
            </a:r>
          </a:p>
        </p:txBody>
      </p:sp>
      <p:cxnSp>
        <p:nvCxnSpPr>
          <p:cNvPr id="13" name="Straight Connector 12"/>
          <p:cNvCxnSpPr/>
          <p:nvPr/>
        </p:nvCxnSpPr>
        <p:spPr>
          <a:xfrm>
            <a:off x="437666" y="1326174"/>
            <a:ext cx="571767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05405" y="111251"/>
            <a:ext cx="3819255" cy="5498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6666"/>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6666"/>
              </a:buClr>
              <a:buSzPct val="7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6666"/>
              </a:buClr>
              <a:buSzPct val="7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66"/>
              </a:buClr>
              <a:buSzPct val="75000"/>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666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myDEQ</a:t>
            </a:r>
          </a:p>
        </p:txBody>
      </p:sp>
      <p:sp>
        <p:nvSpPr>
          <p:cNvPr id="3" name="Rectangle 2"/>
          <p:cNvSpPr/>
          <p:nvPr/>
        </p:nvSpPr>
        <p:spPr>
          <a:xfrm>
            <a:off x="6231065" y="1152479"/>
            <a:ext cx="2684335" cy="276999"/>
          </a:xfrm>
          <a:prstGeom prst="rect">
            <a:avLst/>
          </a:prstGeom>
        </p:spPr>
        <p:txBody>
          <a:bodyPr wrap="square">
            <a:spAutoFit/>
          </a:bodyPr>
          <a:lstStyle/>
          <a:p>
            <a:r>
              <a:rPr lang="en-US" sz="1200" dirty="0">
                <a:hlinkClick r:id="rId5"/>
              </a:rPr>
              <a:t>https://youtu.be/HRNeNMGPvvQ</a:t>
            </a:r>
            <a:endParaRPr lang="en-US" sz="1200" dirty="0"/>
          </a:p>
        </p:txBody>
      </p:sp>
      <p:pic>
        <p:nvPicPr>
          <p:cNvPr id="6" name="mydeq_acc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33400" y="1600200"/>
            <a:ext cx="8130280" cy="5029200"/>
          </a:xfrm>
          <a:prstGeom prst="rect">
            <a:avLst/>
          </a:prstGeom>
          <a:ln w="63500">
            <a:solidFill>
              <a:srgbClr val="5C8984"/>
            </a:solidFill>
          </a:ln>
        </p:spPr>
      </p:pic>
    </p:spTree>
    <p:extLst>
      <p:ext uri="{BB962C8B-B14F-4D97-AF65-F5344CB8AC3E}">
        <p14:creationId xmlns:p14="http://schemas.microsoft.com/office/powerpoint/2010/main" val="19931528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theme/theme1.xml><?xml version="1.0" encoding="utf-8"?>
<a:theme xmlns:a="http://schemas.openxmlformats.org/drawingml/2006/main" name="ADEQ Template0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5391</TotalTime>
  <Words>7118</Words>
  <Application>Microsoft Office PowerPoint</Application>
  <PresentationFormat>On-screen Show (4:3)</PresentationFormat>
  <Paragraphs>845</Paragraphs>
  <Slides>59</Slides>
  <Notes>59</Notes>
  <HiddenSlides>13</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Arial</vt:lpstr>
      <vt:lpstr>Calibri</vt:lpstr>
      <vt:lpstr>Wingdings</vt:lpstr>
      <vt:lpstr>ADEQ Template04</vt:lpstr>
      <vt:lpstr>Hazwaste Has Gone Electronic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Arizona Department of Environmental Quality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Alexander Talladen</dc:creator>
  <cp:lastModifiedBy>David Janke</cp:lastModifiedBy>
  <cp:revision>367</cp:revision>
  <cp:lastPrinted>2018-10-29T22:27:07Z</cp:lastPrinted>
  <dcterms:created xsi:type="dcterms:W3CDTF">2014-06-03T16:59:02Z</dcterms:created>
  <dcterms:modified xsi:type="dcterms:W3CDTF">2018-10-30T16:30:59Z</dcterms:modified>
</cp:coreProperties>
</file>